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3" r:id="rId1"/>
    <p:sldMasterId id="2147484308" r:id="rId2"/>
  </p:sldMasterIdLst>
  <p:notesMasterIdLst>
    <p:notesMasterId r:id="rId35"/>
  </p:notesMasterIdLst>
  <p:sldIdLst>
    <p:sldId id="2666" r:id="rId3"/>
    <p:sldId id="2782" r:id="rId4"/>
    <p:sldId id="2689" r:id="rId5"/>
    <p:sldId id="2606" r:id="rId6"/>
    <p:sldId id="2657" r:id="rId7"/>
    <p:sldId id="2658" r:id="rId8"/>
    <p:sldId id="2659" r:id="rId9"/>
    <p:sldId id="2660" r:id="rId10"/>
    <p:sldId id="2696" r:id="rId11"/>
    <p:sldId id="2697" r:id="rId12"/>
    <p:sldId id="2693" r:id="rId13"/>
    <p:sldId id="2694" r:id="rId14"/>
    <p:sldId id="2690" r:id="rId15"/>
    <p:sldId id="2691" r:id="rId16"/>
    <p:sldId id="2699" r:id="rId17"/>
    <p:sldId id="2692" r:id="rId18"/>
    <p:sldId id="287" r:id="rId19"/>
    <p:sldId id="2695" r:id="rId20"/>
    <p:sldId id="2700" r:id="rId21"/>
    <p:sldId id="2732" r:id="rId22"/>
    <p:sldId id="2647" r:id="rId23"/>
    <p:sldId id="2650" r:id="rId24"/>
    <p:sldId id="2653" r:id="rId25"/>
    <p:sldId id="2667" r:id="rId26"/>
    <p:sldId id="2668" r:id="rId27"/>
    <p:sldId id="2774" r:id="rId28"/>
    <p:sldId id="2781" r:id="rId29"/>
    <p:sldId id="2776" r:id="rId30"/>
    <p:sldId id="2778" r:id="rId31"/>
    <p:sldId id="2780" r:id="rId32"/>
    <p:sldId id="2775" r:id="rId33"/>
    <p:sldId id="2731" r:id="rId34"/>
  </p:sldIdLst>
  <p:sldSz cx="12192000" cy="6858000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07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1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22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30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382" algn="l" defTabSz="91415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2450" algn="l" defTabSz="91415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199520" algn="l" defTabSz="91415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6591" algn="l" defTabSz="91415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5BD0"/>
    <a:srgbClr val="9D381C"/>
    <a:srgbClr val="B4FFB2"/>
    <a:srgbClr val="00813C"/>
    <a:srgbClr val="EC5798"/>
    <a:srgbClr val="D7FBC8"/>
    <a:srgbClr val="D76F59"/>
    <a:srgbClr val="1DFFBE"/>
    <a:srgbClr val="99FF39"/>
    <a:srgbClr val="FFC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 autoAdjust="0"/>
    <p:restoredTop sz="87619" autoAdjust="0"/>
  </p:normalViewPr>
  <p:slideViewPr>
    <p:cSldViewPr snapToGrid="0">
      <p:cViewPr varScale="1">
        <p:scale>
          <a:sx n="107" d="100"/>
          <a:sy n="107" d="100"/>
        </p:scale>
        <p:origin x="61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0860" cy="468630"/>
          </a:xfrm>
          <a:prstGeom prst="rect">
            <a:avLst/>
          </a:prstGeom>
        </p:spPr>
        <p:txBody>
          <a:bodyPr vert="horz" lIns="94032" tIns="47016" rIns="94032" bIns="470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1" y="0"/>
            <a:ext cx="3070860" cy="468630"/>
          </a:xfrm>
          <a:prstGeom prst="rect">
            <a:avLst/>
          </a:prstGeom>
        </p:spPr>
        <p:txBody>
          <a:bodyPr vert="horz" lIns="94032" tIns="47016" rIns="94032" bIns="470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2C787D-442B-43D8-AD70-00AE06982550}" type="datetimeFigureOut">
              <a:rPr lang="en-US"/>
              <a:pPr>
                <a:defRPr/>
              </a:pPr>
              <a:t>6/11/19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32" tIns="47016" rIns="94032" bIns="47016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32" tIns="47016" rIns="94032" bIns="4701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902343"/>
            <a:ext cx="3070860" cy="468630"/>
          </a:xfrm>
          <a:prstGeom prst="rect">
            <a:avLst/>
          </a:prstGeom>
        </p:spPr>
        <p:txBody>
          <a:bodyPr vert="horz" lIns="94032" tIns="47016" rIns="94032" bIns="470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1" y="8902343"/>
            <a:ext cx="3070860" cy="468630"/>
          </a:xfrm>
          <a:prstGeom prst="rect">
            <a:avLst/>
          </a:prstGeom>
        </p:spPr>
        <p:txBody>
          <a:bodyPr vert="horz" wrap="square" lIns="94032" tIns="47016" rIns="94032" bIns="470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AAAE1B-F6B9-4FCD-B9AB-4A0AD0AFAC9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4064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7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2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0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82" algn="l" defTabSz="9141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50" algn="l" defTabSz="9141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20" algn="l" defTabSz="9141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91" algn="l" defTabSz="91415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Capabilities to automate work so deploy, run. Manage, and reporting are using limited human resource. DevOps should not impact developer productivity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2429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45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23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</a:t>
            </a:r>
            <a:r>
              <a:rPr lang="en-US"/>
              <a:t>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913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</a:t>
            </a:r>
            <a:r>
              <a:rPr lang="en-US"/>
              <a:t>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05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</a:t>
            </a:r>
            <a:r>
              <a:rPr lang="en-US"/>
              <a:t>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321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</a:t>
            </a:r>
            <a:r>
              <a:rPr lang="en-US"/>
              <a:t>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530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traditional modern architecture with some focus on API </a:t>
            </a:r>
            <a:r>
              <a:rPr lang="en-US"/>
              <a:t>and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899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geographic</a:t>
            </a:r>
          </a:p>
          <a:p>
            <a:r>
              <a:rPr lang="en-US" dirty="0"/>
              <a:t>Multiple ships </a:t>
            </a:r>
          </a:p>
          <a:p>
            <a:r>
              <a:rPr lang="en-US" dirty="0"/>
              <a:t>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3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AAE1B-F6B9-4FCD-B9AB-4A0AD0AFAC97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075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3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51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723" indent="0">
              <a:buNone/>
              <a:defRPr sz="1900"/>
            </a:lvl2pPr>
            <a:lvl3pPr marL="911463" indent="0">
              <a:buNone/>
              <a:defRPr sz="1600"/>
            </a:lvl3pPr>
            <a:lvl4pPr marL="1367200" indent="0">
              <a:buNone/>
              <a:defRPr sz="1500"/>
            </a:lvl4pPr>
            <a:lvl5pPr marL="1822930" indent="0">
              <a:buNone/>
              <a:defRPr sz="1500"/>
            </a:lvl5pPr>
            <a:lvl6pPr marL="2278666" indent="0">
              <a:buNone/>
              <a:defRPr sz="1500"/>
            </a:lvl6pPr>
            <a:lvl7pPr marL="2734397" indent="0">
              <a:buNone/>
              <a:defRPr sz="1500"/>
            </a:lvl7pPr>
            <a:lvl8pPr marL="3190119" indent="0">
              <a:buNone/>
              <a:defRPr sz="1500"/>
            </a:lvl8pPr>
            <a:lvl9pPr marL="364585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90C1F791-ECB3-43BA-A459-16BED91E0200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8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071" y="110069"/>
            <a:ext cx="112395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2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70" y="2868320"/>
            <a:ext cx="7913511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8" y="4126481"/>
            <a:ext cx="7924800" cy="864179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itle slide-graphic im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574" y="206902"/>
            <a:ext cx="327812" cy="834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9" y="3870391"/>
            <a:ext cx="3074791" cy="7593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18" y="1040290"/>
            <a:ext cx="11191615" cy="514202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>
                <a:solidFill>
                  <a:schemeClr val="accent5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0">
                <a:solidFill>
                  <a:srgbClr val="5596E6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5599" y="1828802"/>
            <a:ext cx="11533632" cy="4499572"/>
          </a:xfrm>
        </p:spPr>
        <p:txBody>
          <a:bodyPr/>
          <a:lstStyle>
            <a:lvl1pPr>
              <a:spcBef>
                <a:spcPts val="1333"/>
              </a:spcBef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4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447800"/>
            <a:ext cx="568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68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6E14E4F0-9C75-4532-A9E2-FC7534F7F593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26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8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723" indent="0">
              <a:buNone/>
              <a:defRPr sz="2000" b="1"/>
            </a:lvl2pPr>
            <a:lvl3pPr marL="911463" indent="0">
              <a:buNone/>
              <a:defRPr sz="1900" b="1"/>
            </a:lvl3pPr>
            <a:lvl4pPr marL="1367200" indent="0">
              <a:buNone/>
              <a:defRPr sz="1600" b="1"/>
            </a:lvl4pPr>
            <a:lvl5pPr marL="1822930" indent="0">
              <a:buNone/>
              <a:defRPr sz="1600" b="1"/>
            </a:lvl5pPr>
            <a:lvl6pPr marL="2278666" indent="0">
              <a:buNone/>
              <a:defRPr sz="1600" b="1"/>
            </a:lvl6pPr>
            <a:lvl7pPr marL="2734397" indent="0">
              <a:buNone/>
              <a:defRPr sz="1600" b="1"/>
            </a:lvl7pPr>
            <a:lvl8pPr marL="3190119" indent="0">
              <a:buNone/>
              <a:defRPr sz="1600" b="1"/>
            </a:lvl8pPr>
            <a:lvl9pPr marL="364585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8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56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723" indent="0">
              <a:buNone/>
              <a:defRPr sz="2000" b="1"/>
            </a:lvl2pPr>
            <a:lvl3pPr marL="911463" indent="0">
              <a:buNone/>
              <a:defRPr sz="1900" b="1"/>
            </a:lvl3pPr>
            <a:lvl4pPr marL="1367200" indent="0">
              <a:buNone/>
              <a:defRPr sz="1600" b="1"/>
            </a:lvl4pPr>
            <a:lvl5pPr marL="1822930" indent="0">
              <a:buNone/>
              <a:defRPr sz="1600" b="1"/>
            </a:lvl5pPr>
            <a:lvl6pPr marL="2278666" indent="0">
              <a:buNone/>
              <a:defRPr sz="1600" b="1"/>
            </a:lvl6pPr>
            <a:lvl7pPr marL="2734397" indent="0">
              <a:buNone/>
              <a:defRPr sz="1600" b="1"/>
            </a:lvl7pPr>
            <a:lvl8pPr marL="3190119" indent="0">
              <a:buNone/>
              <a:defRPr sz="1600" b="1"/>
            </a:lvl8pPr>
            <a:lvl9pPr marL="364585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5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1F4179A8-4D4E-49FB-B644-5CD4825AC225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0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E29CC0C0-E046-4664-B80A-AA818B18C835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6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2EA511B6-828F-475A-8F82-6101E4A3C276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4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27305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9" y="27310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1435104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5723" indent="0">
              <a:buNone/>
              <a:defRPr sz="1200"/>
            </a:lvl2pPr>
            <a:lvl3pPr marL="911463" indent="0">
              <a:buNone/>
              <a:defRPr sz="1100"/>
            </a:lvl3pPr>
            <a:lvl4pPr marL="1367200" indent="0">
              <a:buNone/>
              <a:defRPr sz="900"/>
            </a:lvl4pPr>
            <a:lvl5pPr marL="1822930" indent="0">
              <a:buNone/>
              <a:defRPr sz="900"/>
            </a:lvl5pPr>
            <a:lvl6pPr marL="2278666" indent="0">
              <a:buNone/>
              <a:defRPr sz="900"/>
            </a:lvl6pPr>
            <a:lvl7pPr marL="2734397" indent="0">
              <a:buNone/>
              <a:defRPr sz="900"/>
            </a:lvl7pPr>
            <a:lvl8pPr marL="3190119" indent="0">
              <a:buNone/>
              <a:defRPr sz="900"/>
            </a:lvl8pPr>
            <a:lvl9pPr marL="364585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2FAA4C17-5FEF-496C-96A5-2C0E8947C3FF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0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20" y="4800685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20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723" indent="0">
              <a:buNone/>
              <a:defRPr sz="2800"/>
            </a:lvl2pPr>
            <a:lvl3pPr marL="911463" indent="0">
              <a:buNone/>
              <a:defRPr sz="2400"/>
            </a:lvl3pPr>
            <a:lvl4pPr marL="1367200" indent="0">
              <a:buNone/>
              <a:defRPr sz="2000"/>
            </a:lvl4pPr>
            <a:lvl5pPr marL="1822930" indent="0">
              <a:buNone/>
              <a:defRPr sz="2000"/>
            </a:lvl5pPr>
            <a:lvl6pPr marL="2278666" indent="0">
              <a:buNone/>
              <a:defRPr sz="2000"/>
            </a:lvl6pPr>
            <a:lvl7pPr marL="2734397" indent="0">
              <a:buNone/>
              <a:defRPr sz="2000"/>
            </a:lvl7pPr>
            <a:lvl8pPr marL="3190119" indent="0">
              <a:buNone/>
              <a:defRPr sz="2000"/>
            </a:lvl8pPr>
            <a:lvl9pPr marL="3645857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20" y="5367438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5723" indent="0">
              <a:buNone/>
              <a:defRPr sz="1200"/>
            </a:lvl2pPr>
            <a:lvl3pPr marL="911463" indent="0">
              <a:buNone/>
              <a:defRPr sz="1100"/>
            </a:lvl3pPr>
            <a:lvl4pPr marL="1367200" indent="0">
              <a:buNone/>
              <a:defRPr sz="900"/>
            </a:lvl4pPr>
            <a:lvl5pPr marL="1822930" indent="0">
              <a:buNone/>
              <a:defRPr sz="900"/>
            </a:lvl5pPr>
            <a:lvl6pPr marL="2278666" indent="0">
              <a:buNone/>
              <a:defRPr sz="900"/>
            </a:lvl6pPr>
            <a:lvl7pPr marL="2734397" indent="0">
              <a:buNone/>
              <a:defRPr sz="900"/>
            </a:lvl7pPr>
            <a:lvl8pPr marL="3190119" indent="0">
              <a:buNone/>
              <a:defRPr sz="900"/>
            </a:lvl8pPr>
            <a:lvl9pPr marL="364585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 lIns="121797" tIns="60900" rIns="121797" bIns="60900"/>
          <a:lstStyle>
            <a:lvl1pPr>
              <a:defRPr/>
            </a:lvl1pPr>
          </a:lstStyle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7ED0A513-BE44-4AAD-9DDD-EFDFFD03D7C9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0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3F69"/>
              </a:buClr>
              <a:defRPr/>
            </a:lvl1pPr>
            <a:lvl2pPr>
              <a:buClr>
                <a:srgbClr val="993366"/>
              </a:buClr>
              <a:defRPr/>
            </a:lvl2pPr>
            <a:lvl3pPr>
              <a:buClr>
                <a:srgbClr val="003F69"/>
              </a:buClr>
              <a:defRPr/>
            </a:lvl3pPr>
            <a:lvl4pPr>
              <a:buClr>
                <a:srgbClr val="993366"/>
              </a:buClr>
              <a:defRPr/>
            </a:lvl4pPr>
            <a:lvl5pPr>
              <a:buClr>
                <a:srgbClr val="003F69"/>
              </a:buCl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071" y="110069"/>
            <a:ext cx="112395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41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9644" y="381003"/>
            <a:ext cx="10993967" cy="3429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1" y="1447800"/>
            <a:ext cx="1158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529" tIns="60766" rIns="121529" bIns="60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2" name="Line 20"/>
          <p:cNvSpPr>
            <a:spLocks noChangeShapeType="1"/>
          </p:cNvSpPr>
          <p:nvPr/>
        </p:nvSpPr>
        <p:spPr bwMode="black">
          <a:xfrm>
            <a:off x="1320800" y="6470651"/>
            <a:ext cx="0" cy="1920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146" tIns="45586" rIns="91146" bIns="45586" anchor="ctr"/>
          <a:lstStyle/>
          <a:p>
            <a:pPr defTabSz="911463" eaLnBrk="1" hangingPunct="1"/>
            <a:endParaRPr lang="en-US" dirty="0">
              <a:solidFill>
                <a:srgbClr val="000000"/>
              </a:solidFill>
              <a:latin typeface="Calibri" pitchFamily="34" charset="0"/>
              <a:ea typeface="MS PGothic" pitchFamily="34" charset="-128"/>
              <a:cs typeface="Arial"/>
              <a:sym typeface="Helvetica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8936" y="6273479"/>
            <a:ext cx="469134" cy="455271"/>
            <a:chOff x="8131778" y="2255091"/>
            <a:chExt cx="938267" cy="764921"/>
          </a:xfrm>
        </p:grpSpPr>
        <p:sp>
          <p:nvSpPr>
            <p:cNvPr id="6" name="Oval 5"/>
            <p:cNvSpPr/>
            <p:nvPr/>
          </p:nvSpPr>
          <p:spPr>
            <a:xfrm rot="21106030">
              <a:off x="8155645" y="2742219"/>
              <a:ext cx="914400" cy="277793"/>
            </a:xfrm>
            <a:prstGeom prst="ellips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46000">
                  <a:srgbClr val="9D381C">
                    <a:alpha val="54118"/>
                  </a:srgbClr>
                </a:gs>
                <a:gs pos="100000">
                  <a:srgbClr val="C00000"/>
                </a:gs>
              </a:gsLst>
              <a:lin ang="5400000" scaled="1"/>
            </a:gradFill>
            <a:ln w="12700">
              <a:solidFill>
                <a:srgbClr val="008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 rot="21239091">
              <a:off x="8131778" y="2255091"/>
              <a:ext cx="892682" cy="54382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9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3975">
              <a:solidFill>
                <a:srgbClr val="0081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62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5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7" r:id="rId9"/>
    <p:sldLayoutId id="2147484008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5723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1463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6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293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810" indent="-34181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0559" indent="-28484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39334" indent="-22786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595055" indent="-22786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0791" indent="-22786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06528" indent="-2278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2255" indent="-2278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17992" indent="-2278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73722" indent="-2278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23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1463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200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930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666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397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119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857" algn="l" defTabSz="91146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879207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790" y="1202336"/>
            <a:ext cx="11191615" cy="514202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3211" y="6441552"/>
            <a:ext cx="533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fld id="{E9549862-13E2-C34D-815E-8545BD36FC59}" type="slidenum">
              <a:rPr lang="en-US" smtClean="0">
                <a:solidFill>
                  <a:srgbClr val="6D7777"/>
                </a:solidFill>
                <a:latin typeface="Arial"/>
                <a:cs typeface=""/>
              </a:rPr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6D7777"/>
              </a:solidFill>
              <a:latin typeface="Arial"/>
              <a:cs typeface=""/>
            </a:endParaRPr>
          </a:p>
        </p:txBody>
      </p:sp>
      <p:pic>
        <p:nvPicPr>
          <p:cNvPr id="9" name="Picture 8" descr="Content Slide, graphic far right corner.png"/>
          <p:cNvPicPr>
            <a:picLocks noChangeAspect="1"/>
          </p:cNvPicPr>
          <p:nvPr userDrawn="1"/>
        </p:nvPicPr>
        <p:blipFill>
          <a:blip r:embed="rId9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084" y="3"/>
            <a:ext cx="473206" cy="9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8" r:id="rId7"/>
  </p:sldLayoutIdLst>
  <p:hf hdr="0" ftr="0" dt="0"/>
  <p:txStyles>
    <p:titleStyle>
      <a:lvl1pPr algn="l" defTabSz="609585" rtl="0" eaLnBrk="1" latinLnBrk="0" hangingPunct="1">
        <a:lnSpc>
          <a:spcPct val="85000"/>
        </a:lnSpc>
        <a:spcBef>
          <a:spcPct val="0"/>
        </a:spcBef>
        <a:buNone/>
        <a:defRPr sz="3733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ts val="800"/>
        </a:spcBef>
        <a:buClr>
          <a:schemeClr val="tx1"/>
        </a:buClr>
        <a:buFontTx/>
        <a:buNone/>
        <a:defRPr sz="2667" kern="1200">
          <a:solidFill>
            <a:srgbClr val="595959"/>
          </a:solidFill>
          <a:latin typeface="+mn-lt"/>
          <a:ea typeface="+mn-ea"/>
          <a:cs typeface="+mn-cs"/>
        </a:defRPr>
      </a:lvl1pPr>
      <a:lvl2pPr marL="531271" indent="-211661" algn="l" defTabSz="609585" rtl="0" eaLnBrk="1" latinLnBrk="0" hangingPunct="1">
        <a:spcBef>
          <a:spcPts val="800"/>
        </a:spcBef>
        <a:buClr>
          <a:schemeClr val="accent5"/>
        </a:buClr>
        <a:buFont typeface="Arial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791614" indent="-230712" algn="l" defTabSz="609585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2133" kern="1200">
          <a:solidFill>
            <a:srgbClr val="595959"/>
          </a:solidFill>
          <a:latin typeface="+mn-lt"/>
          <a:ea typeface="+mn-ea"/>
          <a:cs typeface="+mn-cs"/>
        </a:defRPr>
      </a:lvl3pPr>
      <a:lvl4pPr marL="1191654" indent="-400041" algn="l" defTabSz="609585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4pPr>
      <a:lvl5pPr marL="1432948" indent="-241294" algn="l" defTabSz="609585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64061" y="1477007"/>
            <a:ext cx="7924800" cy="3756837"/>
          </a:xfrm>
        </p:spPr>
        <p:txBody>
          <a:bodyPr/>
          <a:lstStyle/>
          <a:p>
            <a:r>
              <a:rPr lang="en-US" sz="3733" dirty="0">
                <a:solidFill>
                  <a:schemeClr val="bg1"/>
                </a:solidFill>
              </a:rPr>
              <a:t>Event Driven Architecture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Diagrams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DF99-1A04-C246-A65C-748C3817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4" y="114255"/>
            <a:ext cx="10886813" cy="527769"/>
          </a:xfrm>
        </p:spPr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965E85D-9D82-2A4A-839E-44A7BDF02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18" y="4841237"/>
            <a:ext cx="11191615" cy="1136178"/>
          </a:xfrm>
        </p:spPr>
        <p:txBody>
          <a:bodyPr/>
          <a:lstStyle/>
          <a:p>
            <a:r>
              <a:rPr lang="en-US" sz="2000" dirty="0"/>
              <a:t>When a pod crashes, the new instance can reload from a previously committed offset, or from the last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9D51-1104-554A-A60B-4B8558F4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10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1341C-DC19-8F4A-B228-DC01AF14E0D8}"/>
              </a:ext>
            </a:extLst>
          </p:cNvPr>
          <p:cNvSpPr/>
          <p:nvPr/>
        </p:nvSpPr>
        <p:spPr bwMode="auto">
          <a:xfrm>
            <a:off x="3250548" y="209774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Created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B57508-9301-9941-B025-A868AF395A91}"/>
              </a:ext>
            </a:extLst>
          </p:cNvPr>
          <p:cNvCxnSpPr/>
          <p:nvPr/>
        </p:nvCxnSpPr>
        <p:spPr>
          <a:xfrm>
            <a:off x="1012016" y="4501279"/>
            <a:ext cx="8585200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FF5E87-93E1-5640-BC1E-33D45AE25AD7}"/>
              </a:ext>
            </a:extLst>
          </p:cNvPr>
          <p:cNvSpPr/>
          <p:nvPr/>
        </p:nvSpPr>
        <p:spPr bwMode="auto">
          <a:xfrm>
            <a:off x="3761391" y="209774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Updated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55E2FC-9F2A-1441-9B6B-840E9F7B2245}"/>
              </a:ext>
            </a:extLst>
          </p:cNvPr>
          <p:cNvSpPr/>
          <p:nvPr/>
        </p:nvSpPr>
        <p:spPr bwMode="auto">
          <a:xfrm>
            <a:off x="4272234" y="209774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Updated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BD6D07-726C-F94C-AEB4-8FB92BC5D1B9}"/>
              </a:ext>
            </a:extLst>
          </p:cNvPr>
          <p:cNvSpPr/>
          <p:nvPr/>
        </p:nvSpPr>
        <p:spPr bwMode="auto">
          <a:xfrm>
            <a:off x="4783077" y="2097741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Confirmed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E026EB-4DD7-CE45-9C9F-7919D6C1B8EA}"/>
              </a:ext>
            </a:extLst>
          </p:cNvPr>
          <p:cNvSpPr/>
          <p:nvPr/>
        </p:nvSpPr>
        <p:spPr bwMode="auto">
          <a:xfrm>
            <a:off x="5293920" y="2097741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Shipped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C736B1-E402-3D49-ABEA-E4DFAAEC8E32}"/>
              </a:ext>
            </a:extLst>
          </p:cNvPr>
          <p:cNvSpPr/>
          <p:nvPr/>
        </p:nvSpPr>
        <p:spPr>
          <a:xfrm>
            <a:off x="7593360" y="944130"/>
            <a:ext cx="1486840" cy="6330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 Pod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17CDB687-7A00-3B49-B421-A3E84C08F0D8}"/>
              </a:ext>
            </a:extLst>
          </p:cNvPr>
          <p:cNvSpPr/>
          <p:nvPr/>
        </p:nvSpPr>
        <p:spPr>
          <a:xfrm flipH="1">
            <a:off x="9153486" y="1132735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Order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8D294B1-16BA-4947-B6E9-F9E2D637CAC9}"/>
              </a:ext>
            </a:extLst>
          </p:cNvPr>
          <p:cNvCxnSpPr>
            <a:cxnSpLocks/>
            <a:stCxn id="17" idx="0"/>
            <a:endCxn id="22" idx="1"/>
          </p:cNvCxnSpPr>
          <p:nvPr/>
        </p:nvCxnSpPr>
        <p:spPr>
          <a:xfrm rot="5400000" flipH="1" flipV="1">
            <a:off x="5641956" y="146338"/>
            <a:ext cx="837105" cy="3065704"/>
          </a:xfrm>
          <a:prstGeom prst="bentConnector2">
            <a:avLst/>
          </a:prstGeom>
          <a:ln w="31750">
            <a:solidFill>
              <a:srgbClr val="7030A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6C8A02D-4A26-ED42-A724-40C5070AEEF6}"/>
              </a:ext>
            </a:extLst>
          </p:cNvPr>
          <p:cNvSpPr txBox="1"/>
          <p:nvPr/>
        </p:nvSpPr>
        <p:spPr>
          <a:xfrm>
            <a:off x="7877908" y="412651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6DE36C-00AB-A348-98D4-C070342B003B}"/>
              </a:ext>
            </a:extLst>
          </p:cNvPr>
          <p:cNvSpPr txBox="1"/>
          <p:nvPr/>
        </p:nvSpPr>
        <p:spPr>
          <a:xfrm>
            <a:off x="5527909" y="1340715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1C23ADD-80AB-5743-A765-E52168A0644E}"/>
              </a:ext>
            </a:extLst>
          </p:cNvPr>
          <p:cNvSpPr/>
          <p:nvPr/>
        </p:nvSpPr>
        <p:spPr bwMode="auto">
          <a:xfrm>
            <a:off x="115925" y="2109657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Created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C8A3AD2-E8C5-2F44-9AD9-AC3D0BFED386}"/>
              </a:ext>
            </a:extLst>
          </p:cNvPr>
          <p:cNvSpPr/>
          <p:nvPr/>
        </p:nvSpPr>
        <p:spPr bwMode="auto">
          <a:xfrm>
            <a:off x="646129" y="2109656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Confirmed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09B4802-E5EE-1B4A-9D55-3F1FB22181A6}"/>
              </a:ext>
            </a:extLst>
          </p:cNvPr>
          <p:cNvSpPr/>
          <p:nvPr/>
        </p:nvSpPr>
        <p:spPr bwMode="auto">
          <a:xfrm>
            <a:off x="1156972" y="2109656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Shipped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EC8154F-78F7-1545-B9F8-9A9607BE3AEC}"/>
              </a:ext>
            </a:extLst>
          </p:cNvPr>
          <p:cNvSpPr/>
          <p:nvPr/>
        </p:nvSpPr>
        <p:spPr bwMode="auto">
          <a:xfrm>
            <a:off x="2739705" y="2106940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Delivered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123FEAA-2DD3-EF40-97F3-8456DBB3B7FF}"/>
              </a:ext>
            </a:extLst>
          </p:cNvPr>
          <p:cNvSpPr/>
          <p:nvPr/>
        </p:nvSpPr>
        <p:spPr bwMode="auto">
          <a:xfrm>
            <a:off x="1667815" y="2109656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In Transit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6D72F03-3706-604B-AC73-6FB52E7E7E9A}"/>
              </a:ext>
            </a:extLst>
          </p:cNvPr>
          <p:cNvSpPr/>
          <p:nvPr/>
        </p:nvSpPr>
        <p:spPr bwMode="auto">
          <a:xfrm>
            <a:off x="2189669" y="2106940"/>
            <a:ext cx="510843" cy="21694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5BD0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7030A0"/>
                </a:solidFill>
              </a:rPr>
              <a:t>Snapshot</a:t>
            </a:r>
            <a:endParaRPr lang="en-US" sz="900" dirty="0">
              <a:solidFill>
                <a:srgbClr val="7030A0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8DE22734-9B60-DC49-9876-EB63AF7A22F3}"/>
              </a:ext>
            </a:extLst>
          </p:cNvPr>
          <p:cNvSpPr/>
          <p:nvPr/>
        </p:nvSpPr>
        <p:spPr>
          <a:xfrm rot="2758511">
            <a:off x="7916222" y="773803"/>
            <a:ext cx="914400" cy="914400"/>
          </a:xfrm>
          <a:prstGeom prst="plus">
            <a:avLst>
              <a:gd name="adj" fmla="val 442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B4D8FB8-E7CE-D540-AAD0-35BD0C1B1CDE}"/>
              </a:ext>
            </a:extLst>
          </p:cNvPr>
          <p:cNvSpPr/>
          <p:nvPr/>
        </p:nvSpPr>
        <p:spPr>
          <a:xfrm>
            <a:off x="7593360" y="2271944"/>
            <a:ext cx="1486840" cy="6330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Pod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EC7681-61D2-B742-B068-338C2C5FF416}"/>
              </a:ext>
            </a:extLst>
          </p:cNvPr>
          <p:cNvCxnSpPr>
            <a:cxnSpLocks/>
            <a:stCxn id="16" idx="0"/>
            <a:endCxn id="54" idx="1"/>
          </p:cNvCxnSpPr>
          <p:nvPr/>
        </p:nvCxnSpPr>
        <p:spPr>
          <a:xfrm rot="16200000" flipH="1">
            <a:off x="5559731" y="554823"/>
            <a:ext cx="490709" cy="3576547"/>
          </a:xfrm>
          <a:prstGeom prst="bentConnector4">
            <a:avLst>
              <a:gd name="adj1" fmla="val -46586"/>
              <a:gd name="adj2" fmla="val 53571"/>
            </a:avLst>
          </a:prstGeom>
          <a:ln w="31750">
            <a:solidFill>
              <a:srgbClr val="7030A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CC6-6916-8A43-AF28-E6DD31A4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Query Responsibility Segregation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2D1DC-BA04-9E43-8B5E-DB32F4DB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11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BB146-15E9-D94F-B15B-70468AB1DE48}"/>
              </a:ext>
            </a:extLst>
          </p:cNvPr>
          <p:cNvSpPr/>
          <p:nvPr/>
        </p:nvSpPr>
        <p:spPr>
          <a:xfrm>
            <a:off x="1287278" y="1991854"/>
            <a:ext cx="4051554" cy="2427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F3A6E-0E89-C54F-A3BA-C1973DE3623C}"/>
              </a:ext>
            </a:extLst>
          </p:cNvPr>
          <p:cNvSpPr/>
          <p:nvPr/>
        </p:nvSpPr>
        <p:spPr>
          <a:xfrm>
            <a:off x="1287279" y="1638955"/>
            <a:ext cx="4051553" cy="35198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CRUD Q APIS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6D4EA1D-6A39-714A-9E5C-421D88572842}"/>
              </a:ext>
            </a:extLst>
          </p:cNvPr>
          <p:cNvSpPr/>
          <p:nvPr/>
        </p:nvSpPr>
        <p:spPr>
          <a:xfrm>
            <a:off x="2521182" y="5100107"/>
            <a:ext cx="791874" cy="62037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60615A1-C07C-574B-8914-B23B50FE973A}"/>
              </a:ext>
            </a:extLst>
          </p:cNvPr>
          <p:cNvCxnSpPr>
            <a:cxnSpLocks/>
            <a:stCxn id="23" idx="2"/>
            <a:endCxn id="7" idx="2"/>
          </p:cNvCxnSpPr>
          <p:nvPr/>
        </p:nvCxnSpPr>
        <p:spPr>
          <a:xfrm rot="16200000" flipH="1">
            <a:off x="1501838" y="4390951"/>
            <a:ext cx="1786745" cy="251944"/>
          </a:xfrm>
          <a:prstGeom prst="bentConnector2">
            <a:avLst/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D56AFAC-2CD1-A642-AA7C-39C8D2B4C04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2266455" y="3626334"/>
            <a:ext cx="961183" cy="95561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D7075D-9C87-E141-9F8D-B848A9CE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78" y="4584734"/>
            <a:ext cx="552951" cy="3867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5F1FD6-A860-DE41-98AA-8D336AB8C2BF}"/>
              </a:ext>
            </a:extLst>
          </p:cNvPr>
          <p:cNvSpPr/>
          <p:nvPr/>
        </p:nvSpPr>
        <p:spPr>
          <a:xfrm>
            <a:off x="1501896" y="2487800"/>
            <a:ext cx="1534683" cy="11357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Write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2A55A4-0E03-D84F-A039-3816CD8BFE81}"/>
              </a:ext>
            </a:extLst>
          </p:cNvPr>
          <p:cNvSpPr/>
          <p:nvPr/>
        </p:nvSpPr>
        <p:spPr>
          <a:xfrm>
            <a:off x="3444802" y="2497965"/>
            <a:ext cx="1534683" cy="11357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Read Model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9D41698-DC50-1847-ADC3-CF8FA3D5C347}"/>
              </a:ext>
            </a:extLst>
          </p:cNvPr>
          <p:cNvCxnSpPr>
            <a:cxnSpLocks/>
            <a:stCxn id="21" idx="3"/>
            <a:endCxn id="29" idx="2"/>
          </p:cNvCxnSpPr>
          <p:nvPr/>
        </p:nvCxnSpPr>
        <p:spPr>
          <a:xfrm flipV="1">
            <a:off x="3501329" y="3633716"/>
            <a:ext cx="710815" cy="1144415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0F95CCF-425B-4040-8307-93512CB037F9}"/>
              </a:ext>
            </a:extLst>
          </p:cNvPr>
          <p:cNvSpPr/>
          <p:nvPr/>
        </p:nvSpPr>
        <p:spPr>
          <a:xfrm>
            <a:off x="5598095" y="2919398"/>
            <a:ext cx="1053717" cy="57265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Projection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F0482E-D12A-0147-BA60-8B519B01DE5D}"/>
              </a:ext>
            </a:extLst>
          </p:cNvPr>
          <p:cNvCxnSpPr>
            <a:cxnSpLocks/>
            <a:stCxn id="29" idx="3"/>
            <a:endCxn id="39" idx="2"/>
          </p:cNvCxnSpPr>
          <p:nvPr/>
        </p:nvCxnSpPr>
        <p:spPr>
          <a:xfrm>
            <a:off x="4979485" y="3065841"/>
            <a:ext cx="618610" cy="139885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E125718-05B2-5F4D-81F6-7012330781DA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2542715" y="1717458"/>
            <a:ext cx="496865" cy="1043818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BCCCFF-2BCB-7E49-9076-A9C02AB9A13B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rot="16200000" flipH="1">
            <a:off x="3509085" y="1794906"/>
            <a:ext cx="507030" cy="899088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6C5CFA-76D9-0448-995C-FB347D8EC695}"/>
              </a:ext>
            </a:extLst>
          </p:cNvPr>
          <p:cNvSpPr txBox="1"/>
          <p:nvPr/>
        </p:nvSpPr>
        <p:spPr>
          <a:xfrm>
            <a:off x="2718538" y="411455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Events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9BE260-9323-894B-AD18-22DBBDAE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69" y="4721551"/>
            <a:ext cx="552951" cy="3867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806128-D0FB-E84D-82BF-1214F64E5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44" y="5025648"/>
            <a:ext cx="552951" cy="386793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088BA32-2E52-A74D-B485-A76C85A234D6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4206815" y="3633716"/>
            <a:ext cx="620454" cy="128123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FF4F76-7722-A942-AF41-1A0675063B33}"/>
              </a:ext>
            </a:extLst>
          </p:cNvPr>
          <p:cNvSpPr txBox="1"/>
          <p:nvPr/>
        </p:nvSpPr>
        <p:spPr>
          <a:xfrm>
            <a:off x="5598095" y="48409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Other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39485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an 62">
            <a:extLst>
              <a:ext uri="{FF2B5EF4-FFF2-40B4-BE49-F238E27FC236}">
                <a16:creationId xmlns:a16="http://schemas.microsoft.com/office/drawing/2014/main" id="{F15100D8-BF6D-DE4B-A477-932222EAA7CB}"/>
              </a:ext>
            </a:extLst>
          </p:cNvPr>
          <p:cNvSpPr/>
          <p:nvPr/>
        </p:nvSpPr>
        <p:spPr>
          <a:xfrm>
            <a:off x="8875384" y="3209706"/>
            <a:ext cx="1053717" cy="57265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Projection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09B9D9-576F-3248-92BB-7F246EEE4172}"/>
              </a:ext>
            </a:extLst>
          </p:cNvPr>
          <p:cNvSpPr/>
          <p:nvPr/>
        </p:nvSpPr>
        <p:spPr>
          <a:xfrm>
            <a:off x="6690308" y="1885846"/>
            <a:ext cx="2100545" cy="226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7030A0"/>
                </a:solidFill>
              </a:rPr>
              <a:t>Order Query MS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F4C756E9-20D0-B443-818F-2CC193583C39}"/>
              </a:ext>
            </a:extLst>
          </p:cNvPr>
          <p:cNvSpPr/>
          <p:nvPr/>
        </p:nvSpPr>
        <p:spPr>
          <a:xfrm>
            <a:off x="8791721" y="3379352"/>
            <a:ext cx="1053717" cy="57265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Projection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B41FD9-3888-7D48-AC06-11F51A5406E4}"/>
              </a:ext>
            </a:extLst>
          </p:cNvPr>
          <p:cNvSpPr/>
          <p:nvPr/>
        </p:nvSpPr>
        <p:spPr>
          <a:xfrm>
            <a:off x="6587357" y="2052229"/>
            <a:ext cx="2100545" cy="226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7030A0"/>
                </a:solidFill>
              </a:rPr>
              <a:t>Order Query 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954D5-D4BF-434C-9B66-9E8E1C1944EC}"/>
              </a:ext>
            </a:extLst>
          </p:cNvPr>
          <p:cNvSpPr/>
          <p:nvPr/>
        </p:nvSpPr>
        <p:spPr>
          <a:xfrm>
            <a:off x="6483538" y="2206984"/>
            <a:ext cx="2067248" cy="226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Query 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22CC6-6916-8A43-AF28-E6DD31A4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613599"/>
          </a:xfrm>
        </p:spPr>
        <p:txBody>
          <a:bodyPr/>
          <a:lstStyle/>
          <a:p>
            <a:r>
              <a:rPr lang="en-US" dirty="0"/>
              <a:t>Command Query Responsibility Segregation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2D1DC-BA04-9E43-8B5E-DB32F4DB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12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BB146-15E9-D94F-B15B-70468AB1DE48}"/>
              </a:ext>
            </a:extLst>
          </p:cNvPr>
          <p:cNvSpPr/>
          <p:nvPr/>
        </p:nvSpPr>
        <p:spPr>
          <a:xfrm>
            <a:off x="1645862" y="2206984"/>
            <a:ext cx="2356799" cy="2266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Command 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F3A6E-0E89-C54F-A3BA-C1973DE3623C}"/>
              </a:ext>
            </a:extLst>
          </p:cNvPr>
          <p:cNvSpPr/>
          <p:nvPr/>
        </p:nvSpPr>
        <p:spPr>
          <a:xfrm>
            <a:off x="2958843" y="1248069"/>
            <a:ext cx="4051553" cy="351980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CRUD Q APIs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6D4EA1D-6A39-714A-9E5C-421D88572842}"/>
              </a:ext>
            </a:extLst>
          </p:cNvPr>
          <p:cNvSpPr/>
          <p:nvPr/>
        </p:nvSpPr>
        <p:spPr>
          <a:xfrm>
            <a:off x="4137972" y="3340184"/>
            <a:ext cx="791874" cy="62037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Data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60615A1-C07C-574B-8914-B23B50FE973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285990" y="3081198"/>
            <a:ext cx="851982" cy="569175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D56AFAC-2CD1-A642-AA7C-39C8D2B4C041}"/>
              </a:ext>
            </a:extLst>
          </p:cNvPr>
          <p:cNvCxnSpPr>
            <a:cxnSpLocks/>
            <a:stCxn id="23" idx="2"/>
            <a:endCxn id="31" idx="1"/>
          </p:cNvCxnSpPr>
          <p:nvPr/>
        </p:nvCxnSpPr>
        <p:spPr>
          <a:xfrm rot="16200000" flipH="1">
            <a:off x="2040860" y="4264299"/>
            <a:ext cx="2011783" cy="837859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D7075D-9C87-E141-9F8D-B848A9CE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0" y="4892012"/>
            <a:ext cx="552951" cy="3867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5F1FD6-A860-DE41-98AA-8D336AB8C2BF}"/>
              </a:ext>
            </a:extLst>
          </p:cNvPr>
          <p:cNvSpPr/>
          <p:nvPr/>
        </p:nvSpPr>
        <p:spPr>
          <a:xfrm>
            <a:off x="1860480" y="2781336"/>
            <a:ext cx="1534683" cy="8960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Write Model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9D41698-DC50-1847-ADC3-CF8FA3D5C347}"/>
              </a:ext>
            </a:extLst>
          </p:cNvPr>
          <p:cNvCxnSpPr>
            <a:cxnSpLocks/>
            <a:stCxn id="41" idx="3"/>
            <a:endCxn id="29" idx="2"/>
          </p:cNvCxnSpPr>
          <p:nvPr/>
        </p:nvCxnSpPr>
        <p:spPr>
          <a:xfrm flipV="1">
            <a:off x="5419798" y="3726477"/>
            <a:ext cx="2026920" cy="196264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F0482E-D12A-0147-BA60-8B519B01DE5D}"/>
              </a:ext>
            </a:extLst>
          </p:cNvPr>
          <p:cNvCxnSpPr>
            <a:cxnSpLocks/>
            <a:stCxn id="29" idx="3"/>
            <a:endCxn id="39" idx="2"/>
          </p:cNvCxnSpPr>
          <p:nvPr/>
        </p:nvCxnSpPr>
        <p:spPr>
          <a:xfrm>
            <a:off x="8214059" y="3251096"/>
            <a:ext cx="502408" cy="547060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E125718-05B2-5F4D-81F6-7012330781DA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3215578" y="1012293"/>
            <a:ext cx="1181287" cy="2356798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BCCCFF-2BCB-7E49-9076-A9C02AB9A13B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rot="16200000" flipH="1">
            <a:off x="5627837" y="956832"/>
            <a:ext cx="1175665" cy="2462098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6C5CFA-76D9-0448-995C-FB347D8EC695}"/>
              </a:ext>
            </a:extLst>
          </p:cNvPr>
          <p:cNvSpPr txBox="1"/>
          <p:nvPr/>
        </p:nvSpPr>
        <p:spPr>
          <a:xfrm>
            <a:off x="1541604" y="47757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Events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4EFBF5-D9E0-AC46-8333-1B96AF7AEC0F}"/>
              </a:ext>
            </a:extLst>
          </p:cNvPr>
          <p:cNvSpPr/>
          <p:nvPr/>
        </p:nvSpPr>
        <p:spPr>
          <a:xfrm>
            <a:off x="1075760" y="1855005"/>
            <a:ext cx="9205586" cy="277077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Service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60F95CCF-425B-4040-8307-93512CB037F9}"/>
              </a:ext>
            </a:extLst>
          </p:cNvPr>
          <p:cNvSpPr/>
          <p:nvPr/>
        </p:nvSpPr>
        <p:spPr>
          <a:xfrm>
            <a:off x="8716467" y="3511828"/>
            <a:ext cx="1053717" cy="57265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Projection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2A55A4-0E03-D84F-A039-3816CD8BFE81}"/>
              </a:ext>
            </a:extLst>
          </p:cNvPr>
          <p:cNvSpPr/>
          <p:nvPr/>
        </p:nvSpPr>
        <p:spPr>
          <a:xfrm>
            <a:off x="6679376" y="2775714"/>
            <a:ext cx="1534683" cy="9507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Read Model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20730F-8238-EA45-8837-D23EA10128DA}"/>
              </a:ext>
            </a:extLst>
          </p:cNvPr>
          <p:cNvSpPr/>
          <p:nvPr/>
        </p:nvSpPr>
        <p:spPr bwMode="auto">
          <a:xfrm>
            <a:off x="3465681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92C551D-827E-AE43-B62A-5978E9F63B15}"/>
              </a:ext>
            </a:extLst>
          </p:cNvPr>
          <p:cNvSpPr/>
          <p:nvPr/>
        </p:nvSpPr>
        <p:spPr bwMode="auto">
          <a:xfrm>
            <a:off x="3709518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A865FB-F6B8-0746-AD42-D3C7B9EB3ADA}"/>
              </a:ext>
            </a:extLst>
          </p:cNvPr>
          <p:cNvSpPr/>
          <p:nvPr/>
        </p:nvSpPr>
        <p:spPr bwMode="auto">
          <a:xfrm>
            <a:off x="3955080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F61F20-FCB1-A34E-AF45-FB73C1CED76A}"/>
              </a:ext>
            </a:extLst>
          </p:cNvPr>
          <p:cNvSpPr/>
          <p:nvPr/>
        </p:nvSpPr>
        <p:spPr bwMode="auto">
          <a:xfrm>
            <a:off x="4198917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17DC57B-BFB6-A246-9D96-B5E0DAB90438}"/>
              </a:ext>
            </a:extLst>
          </p:cNvPr>
          <p:cNvSpPr/>
          <p:nvPr/>
        </p:nvSpPr>
        <p:spPr bwMode="auto">
          <a:xfrm>
            <a:off x="4444478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AE7AAFB-D815-0E47-ABF1-0F8192A7F060}"/>
              </a:ext>
            </a:extLst>
          </p:cNvPr>
          <p:cNvSpPr/>
          <p:nvPr/>
        </p:nvSpPr>
        <p:spPr bwMode="auto">
          <a:xfrm>
            <a:off x="4693517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8D7238-CA64-6340-AC57-424946F0F0FC}"/>
              </a:ext>
            </a:extLst>
          </p:cNvPr>
          <p:cNvSpPr/>
          <p:nvPr/>
        </p:nvSpPr>
        <p:spPr bwMode="auto">
          <a:xfrm>
            <a:off x="4933877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981F5D3-73A0-C047-BEDB-2A0CE1B1DE80}"/>
              </a:ext>
            </a:extLst>
          </p:cNvPr>
          <p:cNvSpPr/>
          <p:nvPr/>
        </p:nvSpPr>
        <p:spPr bwMode="auto">
          <a:xfrm>
            <a:off x="5174237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42" name="AutoShape 4">
            <a:extLst>
              <a:ext uri="{FF2B5EF4-FFF2-40B4-BE49-F238E27FC236}">
                <a16:creationId xmlns:a16="http://schemas.microsoft.com/office/drawing/2014/main" id="{2DC0B9A7-8417-2D48-8944-7CE2F918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843" y="5031722"/>
            <a:ext cx="6605335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/>
            <a:endParaRPr lang="en-US" sz="1333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902C43E-445F-124E-9AC0-004DEE80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15" y="5802742"/>
            <a:ext cx="959343" cy="5042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F9832B-C7BE-9A4A-A71D-86F14842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6" y="5253922"/>
            <a:ext cx="552951" cy="38679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7CB3DA7-3CC9-1147-A473-301714E985E6}"/>
              </a:ext>
            </a:extLst>
          </p:cNvPr>
          <p:cNvSpPr txBox="1"/>
          <p:nvPr/>
        </p:nvSpPr>
        <p:spPr>
          <a:xfrm>
            <a:off x="3390292" y="500785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orders</a:t>
            </a:r>
          </a:p>
        </p:txBody>
      </p:sp>
      <p:pic>
        <p:nvPicPr>
          <p:cNvPr id="49" name="Picture 40">
            <a:extLst>
              <a:ext uri="{FF2B5EF4-FFF2-40B4-BE49-F238E27FC236}">
                <a16:creationId xmlns:a16="http://schemas.microsoft.com/office/drawing/2014/main" id="{BE7F2EA2-3F36-A348-B97E-E34FFC674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93" y="4152246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0">
            <a:extLst>
              <a:ext uri="{FF2B5EF4-FFF2-40B4-BE49-F238E27FC236}">
                <a16:creationId xmlns:a16="http://schemas.microsoft.com/office/drawing/2014/main" id="{72A9541C-72CA-424A-8FF8-FC9145C1D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22" y="4090227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F55527-E78E-CE43-9EAE-3F819267C921}"/>
              </a:ext>
            </a:extLst>
          </p:cNvPr>
          <p:cNvSpPr txBox="1"/>
          <p:nvPr/>
        </p:nvSpPr>
        <p:spPr>
          <a:xfrm>
            <a:off x="1295542" y="9600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API Gateway</a:t>
            </a:r>
          </a:p>
        </p:txBody>
      </p:sp>
      <p:sp>
        <p:nvSpPr>
          <p:cNvPr id="53" name="AutoShape 4">
            <a:extLst>
              <a:ext uri="{FF2B5EF4-FFF2-40B4-BE49-F238E27FC236}">
                <a16:creationId xmlns:a16="http://schemas.microsoft.com/office/drawing/2014/main" id="{602E962B-9A6A-2443-9F1E-0A3F0404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698" y="1001579"/>
            <a:ext cx="9177648" cy="757588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/>
            <a:endParaRPr lang="en-US" sz="1333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0F6A139-02FC-934A-AF44-F1705E4FB994}"/>
              </a:ext>
            </a:extLst>
          </p:cNvPr>
          <p:cNvSpPr/>
          <p:nvPr/>
        </p:nvSpPr>
        <p:spPr>
          <a:xfrm>
            <a:off x="1854777" y="2479885"/>
            <a:ext cx="1534684" cy="295829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CRUD APIs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08D4B-13E5-6641-88B9-E684A530E59D}"/>
              </a:ext>
            </a:extLst>
          </p:cNvPr>
          <p:cNvSpPr/>
          <p:nvPr/>
        </p:nvSpPr>
        <p:spPr>
          <a:xfrm>
            <a:off x="6679356" y="2505081"/>
            <a:ext cx="1534684" cy="295829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RQ APIs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7F3A46C-DD8D-3946-B1B4-CFB940B4B5E4}"/>
              </a:ext>
            </a:extLst>
          </p:cNvPr>
          <p:cNvSpPr/>
          <p:nvPr/>
        </p:nvSpPr>
        <p:spPr bwMode="auto">
          <a:xfrm>
            <a:off x="8263485" y="526573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7630F93-C35F-094D-9FD8-0D59B21CF7BF}"/>
              </a:ext>
            </a:extLst>
          </p:cNvPr>
          <p:cNvSpPr/>
          <p:nvPr/>
        </p:nvSpPr>
        <p:spPr bwMode="auto">
          <a:xfrm>
            <a:off x="8507322" y="526573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35D0B7B-38D6-344E-ACB3-9FBE831581BA}"/>
              </a:ext>
            </a:extLst>
          </p:cNvPr>
          <p:cNvSpPr/>
          <p:nvPr/>
        </p:nvSpPr>
        <p:spPr bwMode="auto">
          <a:xfrm>
            <a:off x="8752884" y="526573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9C21D5-F000-3F42-8DC9-C4C43A157B7B}"/>
              </a:ext>
            </a:extLst>
          </p:cNvPr>
          <p:cNvSpPr/>
          <p:nvPr/>
        </p:nvSpPr>
        <p:spPr bwMode="auto">
          <a:xfrm>
            <a:off x="8996721" y="526573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667" dirty="0">
              <a:solidFill>
                <a:schemeClr val="bg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9242E3F-2B4E-B242-9FA3-66D22177E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37" y="5186558"/>
            <a:ext cx="552951" cy="386793"/>
          </a:xfrm>
          <a:prstGeom prst="rect">
            <a:avLst/>
          </a:prstGeom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B4EACC3-743E-AF43-AA91-0825DD5BF00D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7634201" y="3726477"/>
            <a:ext cx="629285" cy="1905018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D12A0F5-0AB1-054A-A5E8-6B9A5A265218}"/>
              </a:ext>
            </a:extLst>
          </p:cNvPr>
          <p:cNvSpPr txBox="1"/>
          <p:nvPr/>
        </p:nvSpPr>
        <p:spPr>
          <a:xfrm>
            <a:off x="8507321" y="49581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voyages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335CC3-C17F-6343-A9D0-25E6E144B542}"/>
              </a:ext>
            </a:extLst>
          </p:cNvPr>
          <p:cNvGrpSpPr/>
          <p:nvPr/>
        </p:nvGrpSpPr>
        <p:grpSpPr>
          <a:xfrm>
            <a:off x="4511958" y="960045"/>
            <a:ext cx="835775" cy="355209"/>
            <a:chOff x="2605549" y="2273123"/>
            <a:chExt cx="835775" cy="35520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386D3C7-F8B6-6042-969D-DEC80FCF3F91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037B700-3852-344B-93A7-E23C1CC0BF53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B99F3A1-1908-034E-9991-1D626A28E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B4C4A86-5493-724F-970D-0B849B2E5E46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F33C8AF-89EA-6647-895E-411EC11C735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942C1F6-DD87-E245-8210-08B490E58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31AEE96-19B4-1940-9E9B-C3FDA5993FA0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1CE522-19EC-CB4B-81A4-9B61FE72ACAA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CED546A-45F6-924C-8833-A7CB1762A2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2094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1626752" y="4839247"/>
            <a:ext cx="637953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7030A0"/>
                </a:solidFill>
              </a:rPr>
              <a:t>Event Backbone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8" y="161945"/>
            <a:ext cx="10869879" cy="533590"/>
          </a:xfrm>
        </p:spPr>
        <p:txBody>
          <a:bodyPr/>
          <a:lstStyle/>
          <a:p>
            <a:pPr algn="l"/>
            <a:r>
              <a:rPr lang="en-US" dirty="0"/>
              <a:t>Orders Microservice: Event Sourcing &amp; CQRS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cxnSp>
        <p:nvCxnSpPr>
          <p:cNvPr id="52" name="Elbow Connector 51"/>
          <p:cNvCxnSpPr>
            <a:stCxn id="31" idx="2"/>
            <a:endCxn id="62" idx="0"/>
          </p:cNvCxnSpPr>
          <p:nvPr/>
        </p:nvCxnSpPr>
        <p:spPr>
          <a:xfrm rot="16200000" flipH="1">
            <a:off x="1770372" y="2315036"/>
            <a:ext cx="691895" cy="1447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15021" y="2625586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Order Command MS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72441" y="2821463"/>
            <a:ext cx="1098680" cy="55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7030A0"/>
                </a:solidFill>
              </a:rPr>
              <a:t>BFF</a:t>
            </a:r>
          </a:p>
        </p:txBody>
      </p:sp>
      <p:cxnSp>
        <p:nvCxnSpPr>
          <p:cNvPr id="60" name="Elbow Connector 59"/>
          <p:cNvCxnSpPr>
            <a:cxnSpLocks/>
            <a:stCxn id="34" idx="2"/>
            <a:endCxn id="89" idx="0"/>
          </p:cNvCxnSpPr>
          <p:nvPr/>
        </p:nvCxnSpPr>
        <p:spPr>
          <a:xfrm rot="5400000">
            <a:off x="7103684" y="849609"/>
            <a:ext cx="591330" cy="2464140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58346" y="1417537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UI Web SPA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74169" y="1233738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Dashboard 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78060" y="20799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Complex Queries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3750" y="2192686"/>
            <a:ext cx="11945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25000"/>
                  </a:schemeClr>
                </a:solidFill>
              </a:rPr>
              <a:t>Add, read by ID, </a:t>
            </a:r>
          </a:p>
          <a:p>
            <a:r>
              <a:rPr lang="en-US" sz="1050" dirty="0">
                <a:solidFill>
                  <a:schemeClr val="accent1">
                    <a:lumMod val="25000"/>
                  </a:schemeClr>
                </a:solidFill>
              </a:rPr>
              <a:t>update Order</a:t>
            </a:r>
          </a:p>
        </p:txBody>
      </p:sp>
      <p:cxnSp>
        <p:nvCxnSpPr>
          <p:cNvPr id="56" name="Elbow Connector 55"/>
          <p:cNvCxnSpPr>
            <a:cxnSpLocks/>
            <a:stCxn id="9" idx="4"/>
            <a:endCxn id="88" idx="2"/>
          </p:cNvCxnSpPr>
          <p:nvPr/>
        </p:nvCxnSpPr>
        <p:spPr>
          <a:xfrm flipV="1">
            <a:off x="4996834" y="3558626"/>
            <a:ext cx="1173491" cy="153971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562965" y="2661708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120504" y="2359942"/>
            <a:ext cx="1081621" cy="248242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9" name="Direct Access Storage 8"/>
          <p:cNvSpPr/>
          <p:nvPr/>
        </p:nvSpPr>
        <p:spPr>
          <a:xfrm>
            <a:off x="3915028" y="4902397"/>
            <a:ext cx="1081806" cy="391886"/>
          </a:xfrm>
          <a:prstGeom prst="flowChartMagneticDrum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</a:rPr>
              <a:t>OrderTopic</a:t>
            </a:r>
            <a:endParaRPr lang="en-US" sz="1000" dirty="0">
              <a:solidFill>
                <a:srgbClr val="7030A0"/>
              </a:solidFill>
            </a:endParaRPr>
          </a:p>
        </p:txBody>
      </p:sp>
      <p:cxnSp>
        <p:nvCxnSpPr>
          <p:cNvPr id="79" name="Elbow Connector 78"/>
          <p:cNvCxnSpPr>
            <a:cxnSpLocks/>
            <a:stCxn id="47" idx="2"/>
            <a:endCxn id="9" idx="1"/>
          </p:cNvCxnSpPr>
          <p:nvPr/>
        </p:nvCxnSpPr>
        <p:spPr>
          <a:xfrm rot="5400000">
            <a:off x="3511137" y="3945116"/>
            <a:ext cx="1557116" cy="749333"/>
          </a:xfrm>
          <a:prstGeom prst="bentConnector4">
            <a:avLst>
              <a:gd name="adj1" fmla="val 43708"/>
              <a:gd name="adj2" fmla="val 13050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193">
            <a:extLst>
              <a:ext uri="{FF2B5EF4-FFF2-40B4-BE49-F238E27FC236}">
                <a16:creationId xmlns:a16="http://schemas.microsoft.com/office/drawing/2014/main" id="{0F334ACF-EE6A-7349-8484-22ECC1ED8538}"/>
              </a:ext>
            </a:extLst>
          </p:cNvPr>
          <p:cNvGrpSpPr/>
          <p:nvPr/>
        </p:nvGrpSpPr>
        <p:grpSpPr>
          <a:xfrm>
            <a:off x="250521" y="1323472"/>
            <a:ext cx="624029" cy="841268"/>
            <a:chOff x="8826" y="-1"/>
            <a:chExt cx="707232" cy="953436"/>
          </a:xfrm>
        </p:grpSpPr>
        <p:grpSp>
          <p:nvGrpSpPr>
            <p:cNvPr id="59" name="Group 191">
              <a:extLst>
                <a:ext uri="{FF2B5EF4-FFF2-40B4-BE49-F238E27FC236}">
                  <a16:creationId xmlns:a16="http://schemas.microsoft.com/office/drawing/2014/main" id="{632C9E7D-46E1-8743-9453-DEC57F28AECB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73" name="Shape 189">
                <a:extLst>
                  <a:ext uri="{FF2B5EF4-FFF2-40B4-BE49-F238E27FC236}">
                    <a16:creationId xmlns:a16="http://schemas.microsoft.com/office/drawing/2014/main" id="{8B214681-4A39-374D-A9A7-F7CD8977CBE9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78" name="_-02.png">
                <a:extLst>
                  <a:ext uri="{FF2B5EF4-FFF2-40B4-BE49-F238E27FC236}">
                    <a16:creationId xmlns:a16="http://schemas.microsoft.com/office/drawing/2014/main" id="{DEA97E28-2954-EC45-9D98-E295A6E951B6}"/>
                  </a:ext>
                </a:extLst>
              </p:cNvPr>
              <p:cNvPicPr/>
              <p:nvPr/>
            </p:nvPicPr>
            <p:blipFill>
              <a:blip r:embed="rId3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63" name="Shape 192">
              <a:extLst>
                <a:ext uri="{FF2B5EF4-FFF2-40B4-BE49-F238E27FC236}">
                  <a16:creationId xmlns:a16="http://schemas.microsoft.com/office/drawing/2014/main" id="{9D6F7834-441C-864E-B263-D8A2FA85AFC0}"/>
                </a:ext>
              </a:extLst>
            </p:cNvPr>
            <p:cNvSpPr/>
            <p:nvPr/>
          </p:nvSpPr>
          <p:spPr>
            <a:xfrm>
              <a:off x="171674" y="707231"/>
              <a:ext cx="292495" cy="2462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END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USER</a:t>
              </a:r>
            </a:p>
          </p:txBody>
        </p:sp>
      </p:grpSp>
      <p:grpSp>
        <p:nvGrpSpPr>
          <p:cNvPr id="80" name="Group 193">
            <a:extLst>
              <a:ext uri="{FF2B5EF4-FFF2-40B4-BE49-F238E27FC236}">
                <a16:creationId xmlns:a16="http://schemas.microsoft.com/office/drawing/2014/main" id="{6D2664F0-50CD-EF4F-9704-20997102D2B4}"/>
              </a:ext>
            </a:extLst>
          </p:cNvPr>
          <p:cNvGrpSpPr/>
          <p:nvPr/>
        </p:nvGrpSpPr>
        <p:grpSpPr>
          <a:xfrm>
            <a:off x="9718790" y="1131559"/>
            <a:ext cx="624029" cy="841268"/>
            <a:chOff x="8826" y="-1"/>
            <a:chExt cx="707232" cy="953436"/>
          </a:xfrm>
        </p:grpSpPr>
        <p:grpSp>
          <p:nvGrpSpPr>
            <p:cNvPr id="81" name="Group 191">
              <a:extLst>
                <a:ext uri="{FF2B5EF4-FFF2-40B4-BE49-F238E27FC236}">
                  <a16:creationId xmlns:a16="http://schemas.microsoft.com/office/drawing/2014/main" id="{4D7D50F5-8178-9041-864F-4BAFC6C2BB89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85" name="Shape 189">
                <a:extLst>
                  <a:ext uri="{FF2B5EF4-FFF2-40B4-BE49-F238E27FC236}">
                    <a16:creationId xmlns:a16="http://schemas.microsoft.com/office/drawing/2014/main" id="{CC9B1A85-773F-9346-A4BA-0CEC18384E93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86" name="_-02.png">
                <a:extLst>
                  <a:ext uri="{FF2B5EF4-FFF2-40B4-BE49-F238E27FC236}">
                    <a16:creationId xmlns:a16="http://schemas.microsoft.com/office/drawing/2014/main" id="{01D4723D-E397-E64B-A77F-6D389251FFB0}"/>
                  </a:ext>
                </a:extLst>
              </p:cNvPr>
              <p:cNvPicPr/>
              <p:nvPr/>
            </p:nvPicPr>
            <p:blipFill>
              <a:blip r:embed="rId3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84" name="Shape 192">
              <a:extLst>
                <a:ext uri="{FF2B5EF4-FFF2-40B4-BE49-F238E27FC236}">
                  <a16:creationId xmlns:a16="http://schemas.microsoft.com/office/drawing/2014/main" id="{594CD02C-FE94-6241-B8ED-26820230918B}"/>
                </a:ext>
              </a:extLst>
            </p:cNvPr>
            <p:cNvSpPr/>
            <p:nvPr/>
          </p:nvSpPr>
          <p:spPr>
            <a:xfrm>
              <a:off x="171674" y="707231"/>
              <a:ext cx="523220" cy="2462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BUSINESS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USER</a:t>
              </a:r>
            </a:p>
          </p:txBody>
        </p:sp>
      </p:grp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9955A1A1-36CF-DC43-B10B-22251251F632}"/>
              </a:ext>
            </a:extLst>
          </p:cNvPr>
          <p:cNvCxnSpPr>
            <a:cxnSpLocks/>
            <a:stCxn id="67" idx="0"/>
            <a:endCxn id="53" idx="3"/>
          </p:cNvCxnSpPr>
          <p:nvPr/>
        </p:nvCxnSpPr>
        <p:spPr>
          <a:xfrm rot="16200000" flipH="1" flipV="1">
            <a:off x="3297388" y="1733674"/>
            <a:ext cx="737659" cy="1990194"/>
          </a:xfrm>
          <a:prstGeom prst="bentConnector4">
            <a:avLst>
              <a:gd name="adj1" fmla="val -30990"/>
              <a:gd name="adj2" fmla="val 63587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/>
          <p:cNvSpPr/>
          <p:nvPr/>
        </p:nvSpPr>
        <p:spPr>
          <a:xfrm>
            <a:off x="5048325" y="3064905"/>
            <a:ext cx="356995" cy="47631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E51D17-B445-A14E-B573-92EB0C82C6DB}"/>
              </a:ext>
            </a:extLst>
          </p:cNvPr>
          <p:cNvSpPr/>
          <p:nvPr/>
        </p:nvSpPr>
        <p:spPr>
          <a:xfrm>
            <a:off x="5620985" y="2642988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Order Queries MS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8B5B38-54D0-C04B-8241-94F63359F92F}"/>
              </a:ext>
            </a:extLst>
          </p:cNvPr>
          <p:cNvSpPr/>
          <p:nvPr/>
        </p:nvSpPr>
        <p:spPr>
          <a:xfrm>
            <a:off x="5626468" y="2377344"/>
            <a:ext cx="1081621" cy="248242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93DD6A7-DABE-1C4D-B051-415F6D2F2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3" y="4291705"/>
            <a:ext cx="552951" cy="38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38" y="3969972"/>
            <a:ext cx="552951" cy="386793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C17E6E0-559C-5446-9B5E-0F8D8BB20420}"/>
              </a:ext>
            </a:extLst>
          </p:cNvPr>
          <p:cNvCxnSpPr>
            <a:cxnSpLocks/>
            <a:stCxn id="89" idx="0"/>
            <a:endCxn id="53" idx="3"/>
          </p:cNvCxnSpPr>
          <p:nvPr/>
        </p:nvCxnSpPr>
        <p:spPr>
          <a:xfrm rot="16200000" flipH="1" flipV="1">
            <a:off x="4059071" y="989393"/>
            <a:ext cx="720257" cy="3496158"/>
          </a:xfrm>
          <a:prstGeom prst="bentConnector4">
            <a:avLst>
              <a:gd name="adj1" fmla="val -113886"/>
              <a:gd name="adj2" fmla="val 79786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1626752" y="4839247"/>
            <a:ext cx="637953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7030A0"/>
                </a:solidFill>
              </a:rPr>
              <a:t>Event Backbone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8" y="161945"/>
            <a:ext cx="10869879" cy="533590"/>
          </a:xfrm>
        </p:spPr>
        <p:txBody>
          <a:bodyPr/>
          <a:lstStyle/>
          <a:p>
            <a:pPr algn="l"/>
            <a:r>
              <a:rPr lang="en-US" dirty="0"/>
              <a:t>Orders Microservice: Event Sourcing &amp; CQRS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cxnSp>
        <p:nvCxnSpPr>
          <p:cNvPr id="52" name="Elbow Connector 51"/>
          <p:cNvCxnSpPr>
            <a:stCxn id="31" idx="2"/>
            <a:endCxn id="62" idx="0"/>
          </p:cNvCxnSpPr>
          <p:nvPr/>
        </p:nvCxnSpPr>
        <p:spPr>
          <a:xfrm rot="16200000" flipH="1">
            <a:off x="1770372" y="2315036"/>
            <a:ext cx="691895" cy="1447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15021" y="2625586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Order Command MS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72441" y="2821463"/>
            <a:ext cx="1098680" cy="55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BFF</a:t>
            </a:r>
          </a:p>
        </p:txBody>
      </p:sp>
      <p:cxnSp>
        <p:nvCxnSpPr>
          <p:cNvPr id="60" name="Elbow Connector 59"/>
          <p:cNvCxnSpPr>
            <a:cxnSpLocks/>
            <a:stCxn id="34" idx="2"/>
            <a:endCxn id="89" idx="0"/>
          </p:cNvCxnSpPr>
          <p:nvPr/>
        </p:nvCxnSpPr>
        <p:spPr>
          <a:xfrm rot="5400000">
            <a:off x="7103684" y="849609"/>
            <a:ext cx="591330" cy="2464140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58346" y="1417537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UI Web SPA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74169" y="1233738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Dashboard 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78060" y="207991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Complex Queries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0316" y="2192686"/>
            <a:ext cx="11945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25000"/>
                  </a:schemeClr>
                </a:solidFill>
              </a:rPr>
              <a:t>Add, read by ID, </a:t>
            </a:r>
          </a:p>
          <a:p>
            <a:r>
              <a:rPr lang="en-US" sz="1050" dirty="0">
                <a:solidFill>
                  <a:schemeClr val="accent1">
                    <a:lumMod val="25000"/>
                  </a:schemeClr>
                </a:solidFill>
              </a:rPr>
              <a:t>update Order</a:t>
            </a:r>
          </a:p>
        </p:txBody>
      </p:sp>
      <p:cxnSp>
        <p:nvCxnSpPr>
          <p:cNvPr id="56" name="Elbow Connector 55"/>
          <p:cNvCxnSpPr>
            <a:cxnSpLocks/>
            <a:stCxn id="9" idx="4"/>
            <a:endCxn id="88" idx="2"/>
          </p:cNvCxnSpPr>
          <p:nvPr/>
        </p:nvCxnSpPr>
        <p:spPr>
          <a:xfrm flipV="1">
            <a:off x="4996834" y="3558626"/>
            <a:ext cx="1173491" cy="153971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562965" y="2661708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120504" y="2359942"/>
            <a:ext cx="1081621" cy="248242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9" name="Direct Access Storage 8"/>
          <p:cNvSpPr/>
          <p:nvPr/>
        </p:nvSpPr>
        <p:spPr>
          <a:xfrm>
            <a:off x="3915028" y="4902397"/>
            <a:ext cx="1081806" cy="391886"/>
          </a:xfrm>
          <a:prstGeom prst="flowChartMagneticDrum">
            <a:avLst/>
          </a:prstGeom>
          <a:pattFill prst="ltVert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7030A0"/>
                </a:solidFill>
              </a:rPr>
              <a:t>OrderTopic</a:t>
            </a:r>
            <a:endParaRPr lang="en-US" sz="1000" dirty="0">
              <a:solidFill>
                <a:srgbClr val="7030A0"/>
              </a:solidFill>
            </a:endParaRPr>
          </a:p>
        </p:txBody>
      </p:sp>
      <p:cxnSp>
        <p:nvCxnSpPr>
          <p:cNvPr id="79" name="Elbow Connector 78"/>
          <p:cNvCxnSpPr>
            <a:cxnSpLocks/>
            <a:stCxn id="53" idx="2"/>
            <a:endCxn id="9" idx="1"/>
          </p:cNvCxnSpPr>
          <p:nvPr/>
        </p:nvCxnSpPr>
        <p:spPr>
          <a:xfrm rot="16200000" flipH="1">
            <a:off x="2156104" y="3339415"/>
            <a:ext cx="1724601" cy="179324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193">
            <a:extLst>
              <a:ext uri="{FF2B5EF4-FFF2-40B4-BE49-F238E27FC236}">
                <a16:creationId xmlns:a16="http://schemas.microsoft.com/office/drawing/2014/main" id="{0F334ACF-EE6A-7349-8484-22ECC1ED8538}"/>
              </a:ext>
            </a:extLst>
          </p:cNvPr>
          <p:cNvGrpSpPr/>
          <p:nvPr/>
        </p:nvGrpSpPr>
        <p:grpSpPr>
          <a:xfrm>
            <a:off x="250521" y="1323472"/>
            <a:ext cx="624029" cy="841268"/>
            <a:chOff x="8826" y="-1"/>
            <a:chExt cx="707232" cy="953436"/>
          </a:xfrm>
        </p:grpSpPr>
        <p:grpSp>
          <p:nvGrpSpPr>
            <p:cNvPr id="59" name="Group 191">
              <a:extLst>
                <a:ext uri="{FF2B5EF4-FFF2-40B4-BE49-F238E27FC236}">
                  <a16:creationId xmlns:a16="http://schemas.microsoft.com/office/drawing/2014/main" id="{632C9E7D-46E1-8743-9453-DEC57F28AECB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73" name="Shape 189">
                <a:extLst>
                  <a:ext uri="{FF2B5EF4-FFF2-40B4-BE49-F238E27FC236}">
                    <a16:creationId xmlns:a16="http://schemas.microsoft.com/office/drawing/2014/main" id="{8B214681-4A39-374D-A9A7-F7CD8977CBE9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78" name="_-02.png">
                <a:extLst>
                  <a:ext uri="{FF2B5EF4-FFF2-40B4-BE49-F238E27FC236}">
                    <a16:creationId xmlns:a16="http://schemas.microsoft.com/office/drawing/2014/main" id="{DEA97E28-2954-EC45-9D98-E295A6E951B6}"/>
                  </a:ext>
                </a:extLst>
              </p:cNvPr>
              <p:cNvPicPr/>
              <p:nvPr/>
            </p:nvPicPr>
            <p:blipFill>
              <a:blip r:embed="rId3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63" name="Shape 192">
              <a:extLst>
                <a:ext uri="{FF2B5EF4-FFF2-40B4-BE49-F238E27FC236}">
                  <a16:creationId xmlns:a16="http://schemas.microsoft.com/office/drawing/2014/main" id="{9D6F7834-441C-864E-B263-D8A2FA85AFC0}"/>
                </a:ext>
              </a:extLst>
            </p:cNvPr>
            <p:cNvSpPr/>
            <p:nvPr/>
          </p:nvSpPr>
          <p:spPr>
            <a:xfrm>
              <a:off x="171674" y="707231"/>
              <a:ext cx="292495" cy="2462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END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USER</a:t>
              </a:r>
            </a:p>
          </p:txBody>
        </p:sp>
      </p:grpSp>
      <p:grpSp>
        <p:nvGrpSpPr>
          <p:cNvPr id="80" name="Group 193">
            <a:extLst>
              <a:ext uri="{FF2B5EF4-FFF2-40B4-BE49-F238E27FC236}">
                <a16:creationId xmlns:a16="http://schemas.microsoft.com/office/drawing/2014/main" id="{6D2664F0-50CD-EF4F-9704-20997102D2B4}"/>
              </a:ext>
            </a:extLst>
          </p:cNvPr>
          <p:cNvGrpSpPr/>
          <p:nvPr/>
        </p:nvGrpSpPr>
        <p:grpSpPr>
          <a:xfrm>
            <a:off x="9718790" y="1131559"/>
            <a:ext cx="624029" cy="841268"/>
            <a:chOff x="8826" y="-1"/>
            <a:chExt cx="707232" cy="953436"/>
          </a:xfrm>
        </p:grpSpPr>
        <p:grpSp>
          <p:nvGrpSpPr>
            <p:cNvPr id="81" name="Group 191">
              <a:extLst>
                <a:ext uri="{FF2B5EF4-FFF2-40B4-BE49-F238E27FC236}">
                  <a16:creationId xmlns:a16="http://schemas.microsoft.com/office/drawing/2014/main" id="{4D7D50F5-8178-9041-864F-4BAFC6C2BB89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85" name="Shape 189">
                <a:extLst>
                  <a:ext uri="{FF2B5EF4-FFF2-40B4-BE49-F238E27FC236}">
                    <a16:creationId xmlns:a16="http://schemas.microsoft.com/office/drawing/2014/main" id="{CC9B1A85-773F-9346-A4BA-0CEC18384E93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86" name="_-02.png">
                <a:extLst>
                  <a:ext uri="{FF2B5EF4-FFF2-40B4-BE49-F238E27FC236}">
                    <a16:creationId xmlns:a16="http://schemas.microsoft.com/office/drawing/2014/main" id="{01D4723D-E397-E64B-A77F-6D389251FFB0}"/>
                  </a:ext>
                </a:extLst>
              </p:cNvPr>
              <p:cNvPicPr/>
              <p:nvPr/>
            </p:nvPicPr>
            <p:blipFill>
              <a:blip r:embed="rId3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84" name="Shape 192">
              <a:extLst>
                <a:ext uri="{FF2B5EF4-FFF2-40B4-BE49-F238E27FC236}">
                  <a16:creationId xmlns:a16="http://schemas.microsoft.com/office/drawing/2014/main" id="{594CD02C-FE94-6241-B8ED-26820230918B}"/>
                </a:ext>
              </a:extLst>
            </p:cNvPr>
            <p:cNvSpPr/>
            <p:nvPr/>
          </p:nvSpPr>
          <p:spPr>
            <a:xfrm>
              <a:off x="171674" y="707231"/>
              <a:ext cx="523220" cy="2462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BUSINESS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USER</a:t>
              </a:r>
            </a:p>
          </p:txBody>
        </p:sp>
      </p:grpSp>
      <p:sp>
        <p:nvSpPr>
          <p:cNvPr id="46" name="Can 45"/>
          <p:cNvSpPr/>
          <p:nvPr/>
        </p:nvSpPr>
        <p:spPr>
          <a:xfrm>
            <a:off x="5048325" y="3064905"/>
            <a:ext cx="356995" cy="47631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4E51D17-B445-A14E-B573-92EB0C82C6DB}"/>
              </a:ext>
            </a:extLst>
          </p:cNvPr>
          <p:cNvSpPr/>
          <p:nvPr/>
        </p:nvSpPr>
        <p:spPr>
          <a:xfrm>
            <a:off x="5620985" y="2642988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Order Command MS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8B5B38-54D0-C04B-8241-94F63359F92F}"/>
              </a:ext>
            </a:extLst>
          </p:cNvPr>
          <p:cNvSpPr/>
          <p:nvPr/>
        </p:nvSpPr>
        <p:spPr>
          <a:xfrm>
            <a:off x="5626468" y="2377344"/>
            <a:ext cx="1081621" cy="248242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93DD6A7-DABE-1C4D-B051-415F6D2F2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3" y="4291705"/>
            <a:ext cx="552951" cy="38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2" y="4044923"/>
            <a:ext cx="552951" cy="386793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78E7A1C-3A09-C843-861F-0CB7E12F7DB1}"/>
              </a:ext>
            </a:extLst>
          </p:cNvPr>
          <p:cNvCxnSpPr>
            <a:cxnSpLocks/>
            <a:stCxn id="9" idx="0"/>
            <a:endCxn id="47" idx="2"/>
          </p:cNvCxnSpPr>
          <p:nvPr/>
        </p:nvCxnSpPr>
        <p:spPr>
          <a:xfrm rot="5400000" flipH="1" flipV="1">
            <a:off x="3879560" y="4117596"/>
            <a:ext cx="1361173" cy="20843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A9EC530-4182-D644-A78A-1FA9A2A8569C}"/>
              </a:ext>
            </a:extLst>
          </p:cNvPr>
          <p:cNvCxnSpPr>
            <a:cxnSpLocks/>
            <a:stCxn id="53" idx="3"/>
            <a:endCxn id="67" idx="0"/>
          </p:cNvCxnSpPr>
          <p:nvPr/>
        </p:nvCxnSpPr>
        <p:spPr>
          <a:xfrm flipV="1">
            <a:off x="2671121" y="2359942"/>
            <a:ext cx="1990194" cy="737659"/>
          </a:xfrm>
          <a:prstGeom prst="bentConnector4">
            <a:avLst>
              <a:gd name="adj1" fmla="val 36413"/>
              <a:gd name="adj2" fmla="val 13099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DBD8D45-35FA-5749-8482-B8740A3E7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38" y="4037246"/>
            <a:ext cx="552951" cy="386793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7434F54-2AF1-064D-BC89-C4152612002E}"/>
              </a:ext>
            </a:extLst>
          </p:cNvPr>
          <p:cNvCxnSpPr>
            <a:cxnSpLocks/>
            <a:stCxn id="53" idx="3"/>
            <a:endCxn id="89" idx="0"/>
          </p:cNvCxnSpPr>
          <p:nvPr/>
        </p:nvCxnSpPr>
        <p:spPr>
          <a:xfrm flipV="1">
            <a:off x="2671121" y="2377344"/>
            <a:ext cx="3496158" cy="720257"/>
          </a:xfrm>
          <a:prstGeom prst="bentConnector4">
            <a:avLst>
              <a:gd name="adj1" fmla="val 20214"/>
              <a:gd name="adj2" fmla="val 181525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0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D7C0-2F7E-9A43-A398-FAF2B9A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752192"/>
          </a:xfrm>
        </p:spPr>
        <p:txBody>
          <a:bodyPr/>
          <a:lstStyle/>
          <a:p>
            <a:r>
              <a:rPr lang="en-US" dirty="0"/>
              <a:t>Order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506F1-EA3E-454B-8D0B-A3AFD143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15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D0E184-FD47-B04C-9134-4CCB8888BDF2}"/>
              </a:ext>
            </a:extLst>
          </p:cNvPr>
          <p:cNvSpPr/>
          <p:nvPr/>
        </p:nvSpPr>
        <p:spPr>
          <a:xfrm>
            <a:off x="1447303" y="1541264"/>
            <a:ext cx="1367616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Created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F41136-67AD-5C44-8700-52613A6B0D1C}"/>
              </a:ext>
            </a:extLst>
          </p:cNvPr>
          <p:cNvSpPr/>
          <p:nvPr/>
        </p:nvSpPr>
        <p:spPr>
          <a:xfrm>
            <a:off x="763495" y="3082364"/>
            <a:ext cx="1367616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Updated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2CEFE2-600F-164A-A900-05DFFFF6F1CE}"/>
              </a:ext>
            </a:extLst>
          </p:cNvPr>
          <p:cNvSpPr/>
          <p:nvPr/>
        </p:nvSpPr>
        <p:spPr>
          <a:xfrm>
            <a:off x="3339212" y="3029540"/>
            <a:ext cx="1367616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Booked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218AC7-A45D-8142-8A85-68EF3BA2E7AD}"/>
              </a:ext>
            </a:extLst>
          </p:cNvPr>
          <p:cNvSpPr/>
          <p:nvPr/>
        </p:nvSpPr>
        <p:spPr>
          <a:xfrm>
            <a:off x="6475813" y="3775635"/>
            <a:ext cx="1567329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Transit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F2CF75-EEDE-5746-BECF-029D476543FF}"/>
              </a:ext>
            </a:extLst>
          </p:cNvPr>
          <p:cNvSpPr/>
          <p:nvPr/>
        </p:nvSpPr>
        <p:spPr>
          <a:xfrm>
            <a:off x="9566247" y="3155929"/>
            <a:ext cx="1567329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Completed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3FD246-0D6A-3D45-A4FB-88D3E847B2FA}"/>
              </a:ext>
            </a:extLst>
          </p:cNvPr>
          <p:cNvSpPr/>
          <p:nvPr/>
        </p:nvSpPr>
        <p:spPr>
          <a:xfrm>
            <a:off x="8418035" y="5505634"/>
            <a:ext cx="1567329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Rejected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D519A7-1253-8E4E-BD80-27B9072505C8}"/>
              </a:ext>
            </a:extLst>
          </p:cNvPr>
          <p:cNvSpPr/>
          <p:nvPr/>
        </p:nvSpPr>
        <p:spPr>
          <a:xfrm>
            <a:off x="2745628" y="5310286"/>
            <a:ext cx="1567329" cy="6932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Cancelled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3DD78B7-C09A-8E46-8860-41A34EDDD11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rot="5400000">
            <a:off x="780241" y="2316545"/>
            <a:ext cx="1050883" cy="683808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F5A358E-F558-3E40-A9D4-61A3C2EB09E1}"/>
              </a:ext>
            </a:extLst>
          </p:cNvPr>
          <p:cNvCxnSpPr>
            <a:cxnSpLocks/>
            <a:stCxn id="6" idx="4"/>
            <a:endCxn id="6" idx="3"/>
          </p:cNvCxnSpPr>
          <p:nvPr/>
        </p:nvCxnSpPr>
        <p:spPr>
          <a:xfrm rot="5400000" flipH="1">
            <a:off x="1154777" y="3483110"/>
            <a:ext cx="101527" cy="483525"/>
          </a:xfrm>
          <a:prstGeom prst="curvedConnector3">
            <a:avLst>
              <a:gd name="adj1" fmla="val -225162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F419EC3-9E48-BE4F-B89C-C3B0514440B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131111" y="3376176"/>
            <a:ext cx="1208101" cy="52824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8CFBE49-7A08-DA46-9D9C-21F26F4413A0}"/>
              </a:ext>
            </a:extLst>
          </p:cNvPr>
          <p:cNvCxnSpPr>
            <a:cxnSpLocks/>
            <a:stCxn id="8" idx="6"/>
            <a:endCxn id="41" idx="0"/>
          </p:cNvCxnSpPr>
          <p:nvPr/>
        </p:nvCxnSpPr>
        <p:spPr>
          <a:xfrm>
            <a:off x="4706828" y="3376176"/>
            <a:ext cx="262610" cy="901498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BA2FA75E-4CF6-F343-9D0E-035D229C4607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5400000">
            <a:off x="2654588" y="4043381"/>
            <a:ext cx="1689002" cy="1047862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F1C9443-3457-854E-A3F1-1B862B347D7A}"/>
              </a:ext>
            </a:extLst>
          </p:cNvPr>
          <p:cNvSpPr/>
          <p:nvPr/>
        </p:nvSpPr>
        <p:spPr>
          <a:xfrm>
            <a:off x="4185773" y="4277674"/>
            <a:ext cx="1567329" cy="8067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Order Assigned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7B7E624F-CA20-AB48-B657-BFB4ABB1DDA3}"/>
              </a:ext>
            </a:extLst>
          </p:cNvPr>
          <p:cNvCxnSpPr>
            <a:cxnSpLocks/>
            <a:stCxn id="10" idx="7"/>
            <a:endCxn id="12" idx="1"/>
          </p:cNvCxnSpPr>
          <p:nvPr/>
        </p:nvCxnSpPr>
        <p:spPr>
          <a:xfrm rot="5400000" flipH="1" flipV="1">
            <a:off x="8494841" y="2576227"/>
            <a:ext cx="619706" cy="1982165"/>
          </a:xfrm>
          <a:prstGeom prst="curvedConnector3">
            <a:avLst>
              <a:gd name="adj1" fmla="val 153272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110391F1-8FE4-A642-B66B-BBD9AFA4E70E}"/>
              </a:ext>
            </a:extLst>
          </p:cNvPr>
          <p:cNvCxnSpPr>
            <a:cxnSpLocks/>
            <a:stCxn id="10" idx="5"/>
            <a:endCxn id="13" idx="0"/>
          </p:cNvCxnSpPr>
          <p:nvPr/>
        </p:nvCxnSpPr>
        <p:spPr>
          <a:xfrm rot="16200000" flipH="1">
            <a:off x="7938529" y="4242462"/>
            <a:ext cx="1138255" cy="1388088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09204932-C1ED-1D49-A295-C8B3606E72DE}"/>
              </a:ext>
            </a:extLst>
          </p:cNvPr>
          <p:cNvCxnSpPr>
            <a:cxnSpLocks/>
            <a:stCxn id="13" idx="2"/>
            <a:endCxn id="10" idx="4"/>
          </p:cNvCxnSpPr>
          <p:nvPr/>
        </p:nvCxnSpPr>
        <p:spPr>
          <a:xfrm rot="10800000">
            <a:off x="7259479" y="4468906"/>
            <a:ext cx="1158557" cy="1383364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BAD7F9C-814B-434E-9DC1-8B9F2924BE45}"/>
              </a:ext>
            </a:extLst>
          </p:cNvPr>
          <p:cNvCxnSpPr>
            <a:cxnSpLocks/>
            <a:stCxn id="41" idx="6"/>
            <a:endCxn id="10" idx="2"/>
          </p:cNvCxnSpPr>
          <p:nvPr/>
        </p:nvCxnSpPr>
        <p:spPr>
          <a:xfrm flipV="1">
            <a:off x="5753102" y="4122271"/>
            <a:ext cx="722711" cy="558775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6AF62281-284D-4D48-AEFA-1236968715FB}"/>
              </a:ext>
            </a:extLst>
          </p:cNvPr>
          <p:cNvCxnSpPr>
            <a:cxnSpLocks/>
            <a:stCxn id="10" idx="3"/>
            <a:endCxn id="14" idx="6"/>
          </p:cNvCxnSpPr>
          <p:nvPr/>
        </p:nvCxnSpPr>
        <p:spPr>
          <a:xfrm rot="5400000">
            <a:off x="4864379" y="3815957"/>
            <a:ext cx="1289543" cy="2392386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2FE2CB-5912-7447-9BE1-64AF75EF1CFD}"/>
              </a:ext>
            </a:extLst>
          </p:cNvPr>
          <p:cNvCxnSpPr>
            <a:cxnSpLocks/>
          </p:cNvCxnSpPr>
          <p:nvPr/>
        </p:nvCxnSpPr>
        <p:spPr>
          <a:xfrm>
            <a:off x="6094939" y="1721224"/>
            <a:ext cx="0" cy="4720328"/>
          </a:xfrm>
          <a:prstGeom prst="line">
            <a:avLst/>
          </a:prstGeom>
          <a:ln w="635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64F4082-5F17-C14C-A18D-D8003C1F8EC9}"/>
              </a:ext>
            </a:extLst>
          </p:cNvPr>
          <p:cNvSpPr txBox="1"/>
          <p:nvPr/>
        </p:nvSpPr>
        <p:spPr>
          <a:xfrm>
            <a:off x="3923236" y="93126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Order Settlement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978049-EE40-784D-BE33-8EDC42C48157}"/>
              </a:ext>
            </a:extLst>
          </p:cNvPr>
          <p:cNvSpPr txBox="1"/>
          <p:nvPr/>
        </p:nvSpPr>
        <p:spPr>
          <a:xfrm>
            <a:off x="6365976" y="935961"/>
            <a:ext cx="194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Order Delivery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99260-21CC-4A4B-B07B-829810164DD9}"/>
              </a:ext>
            </a:extLst>
          </p:cNvPr>
          <p:cNvSpPr txBox="1"/>
          <p:nvPr/>
        </p:nvSpPr>
        <p:spPr>
          <a:xfrm>
            <a:off x="7028272" y="1989852"/>
            <a:ext cx="127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Voyage found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85781B-A137-3B44-A9A4-7B75F821820B}"/>
              </a:ext>
            </a:extLst>
          </p:cNvPr>
          <p:cNvSpPr txBox="1"/>
          <p:nvPr/>
        </p:nvSpPr>
        <p:spPr>
          <a:xfrm>
            <a:off x="338367" y="13695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Create Order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5768197-2B7A-FB49-8418-D2A3956F8C41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322652" y="1760249"/>
            <a:ext cx="1124651" cy="127651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B540B8-74F6-9F4A-A867-0C743EA7C165}"/>
              </a:ext>
            </a:extLst>
          </p:cNvPr>
          <p:cNvSpPr txBox="1"/>
          <p:nvPr/>
        </p:nvSpPr>
        <p:spPr>
          <a:xfrm>
            <a:off x="25950" y="240303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Update Order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56C115-4F5A-F44B-8EE3-383AC08CC622}"/>
              </a:ext>
            </a:extLst>
          </p:cNvPr>
          <p:cNvSpPr txBox="1"/>
          <p:nvPr/>
        </p:nvSpPr>
        <p:spPr>
          <a:xfrm>
            <a:off x="2975158" y="224914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Confirm Order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78E33-64DE-964A-9D12-08907E375A7A}"/>
              </a:ext>
            </a:extLst>
          </p:cNvPr>
          <p:cNvSpPr txBox="1"/>
          <p:nvPr/>
        </p:nvSpPr>
        <p:spPr>
          <a:xfrm>
            <a:off x="790872" y="451098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Cancel Order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9F08A-8F5D-4640-9587-6695C1146D32}"/>
              </a:ext>
            </a:extLst>
          </p:cNvPr>
          <p:cNvSpPr txBox="1"/>
          <p:nvPr/>
        </p:nvSpPr>
        <p:spPr>
          <a:xfrm>
            <a:off x="4456083" y="3705169"/>
            <a:ext cx="19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Allocate Voyage and   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Container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E0627BCB-4E8E-5349-943A-4CDA2698F087}"/>
              </a:ext>
            </a:extLst>
          </p:cNvPr>
          <p:cNvCxnSpPr>
            <a:cxnSpLocks/>
            <a:stCxn id="6" idx="5"/>
            <a:endCxn id="14" idx="2"/>
          </p:cNvCxnSpPr>
          <p:nvPr/>
        </p:nvCxnSpPr>
        <p:spPr>
          <a:xfrm rot="16200000" flipH="1">
            <a:off x="1346821" y="4258115"/>
            <a:ext cx="1982814" cy="814800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E37B3E5-C395-954D-ADF5-2A4A50DFA504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 rot="16200000" flipH="1">
            <a:off x="2870562" y="1877082"/>
            <a:ext cx="896532" cy="1408384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613F2A-16C0-4941-8A65-5642D42A7AA9}"/>
              </a:ext>
            </a:extLst>
          </p:cNvPr>
          <p:cNvSpPr txBox="1"/>
          <p:nvPr/>
        </p:nvSpPr>
        <p:spPr>
          <a:xfrm>
            <a:off x="2183843" y="3001402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Confirm Order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6325FD05-D72A-1B47-A624-8F0371BCB9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639" y="3599611"/>
            <a:ext cx="3422387" cy="614517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CC6-6916-8A43-AF28-E6DD31A4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2D1DC-BA04-9E43-8B5E-DB32F4DB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16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BB146-15E9-D94F-B15B-70468AB1DE48}"/>
              </a:ext>
            </a:extLst>
          </p:cNvPr>
          <p:cNvSpPr/>
          <p:nvPr/>
        </p:nvSpPr>
        <p:spPr>
          <a:xfrm>
            <a:off x="4521421" y="2032920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Order 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F3A6E-0E89-C54F-A3BA-C1973DE3623C}"/>
              </a:ext>
            </a:extLst>
          </p:cNvPr>
          <p:cNvSpPr/>
          <p:nvPr/>
        </p:nvSpPr>
        <p:spPr>
          <a:xfrm>
            <a:off x="4538480" y="1784678"/>
            <a:ext cx="1081621" cy="248242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6D4EA1D-6A39-714A-9E5C-421D88572842}"/>
              </a:ext>
            </a:extLst>
          </p:cNvPr>
          <p:cNvSpPr/>
          <p:nvPr/>
        </p:nvSpPr>
        <p:spPr>
          <a:xfrm>
            <a:off x="6280336" y="2201472"/>
            <a:ext cx="515397" cy="572655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2C7E4-3333-A449-B4D8-5EC0ECE0D77D}"/>
              </a:ext>
            </a:extLst>
          </p:cNvPr>
          <p:cNvSpPr/>
          <p:nvPr/>
        </p:nvSpPr>
        <p:spPr>
          <a:xfrm>
            <a:off x="1447853" y="1824858"/>
            <a:ext cx="1242987" cy="74720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UI Web SPA</a:t>
            </a:r>
          </a:p>
        </p:txBody>
      </p:sp>
      <p:grpSp>
        <p:nvGrpSpPr>
          <p:cNvPr id="9" name="Group 193">
            <a:extLst>
              <a:ext uri="{FF2B5EF4-FFF2-40B4-BE49-F238E27FC236}">
                <a16:creationId xmlns:a16="http://schemas.microsoft.com/office/drawing/2014/main" id="{08EDB397-A396-9442-BFA7-B94C919A1AEB}"/>
              </a:ext>
            </a:extLst>
          </p:cNvPr>
          <p:cNvGrpSpPr/>
          <p:nvPr/>
        </p:nvGrpSpPr>
        <p:grpSpPr>
          <a:xfrm>
            <a:off x="426920" y="1825538"/>
            <a:ext cx="639879" cy="915638"/>
            <a:chOff x="8826" y="-1"/>
            <a:chExt cx="707232" cy="953436"/>
          </a:xfrm>
        </p:grpSpPr>
        <p:grpSp>
          <p:nvGrpSpPr>
            <p:cNvPr id="10" name="Group 191">
              <a:extLst>
                <a:ext uri="{FF2B5EF4-FFF2-40B4-BE49-F238E27FC236}">
                  <a16:creationId xmlns:a16="http://schemas.microsoft.com/office/drawing/2014/main" id="{41B14032-5239-EE41-B660-211D8550767D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12" name="Shape 189">
                <a:extLst>
                  <a:ext uri="{FF2B5EF4-FFF2-40B4-BE49-F238E27FC236}">
                    <a16:creationId xmlns:a16="http://schemas.microsoft.com/office/drawing/2014/main" id="{88921058-29A2-4B4A-B626-A08A9BAEBB59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13" name="_-02.png">
                <a:extLst>
                  <a:ext uri="{FF2B5EF4-FFF2-40B4-BE49-F238E27FC236}">
                    <a16:creationId xmlns:a16="http://schemas.microsoft.com/office/drawing/2014/main" id="{432C822A-808D-6F45-AD88-54C6CA87B219}"/>
                  </a:ext>
                </a:extLst>
              </p:cNvPr>
              <p:cNvPicPr/>
              <p:nvPr/>
            </p:nvPicPr>
            <p:blipFill>
              <a:blip r:embed="rId2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1" name="Shape 192">
              <a:extLst>
                <a:ext uri="{FF2B5EF4-FFF2-40B4-BE49-F238E27FC236}">
                  <a16:creationId xmlns:a16="http://schemas.microsoft.com/office/drawing/2014/main" id="{4CAC3FD3-AE7F-4E40-95BC-4E8C7D2F0475}"/>
                </a:ext>
              </a:extLst>
            </p:cNvPr>
            <p:cNvSpPr/>
            <p:nvPr/>
          </p:nvSpPr>
          <p:spPr>
            <a:xfrm>
              <a:off x="171674" y="707231"/>
              <a:ext cx="292495" cy="2462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END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USER</a:t>
              </a:r>
            </a:p>
          </p:txBody>
        </p:sp>
      </p:grp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F5C41F4-648B-7840-A086-4073AD0B9B54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V="1">
            <a:off x="2690840" y="1784678"/>
            <a:ext cx="2388451" cy="413782"/>
          </a:xfrm>
          <a:prstGeom prst="bentConnector4">
            <a:avLst>
              <a:gd name="adj1" fmla="val 38679"/>
              <a:gd name="adj2" fmla="val 155246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60615A1-C07C-574B-8914-B23B50FE973A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620101" y="2487800"/>
            <a:ext cx="660235" cy="2939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D56AFAC-2CD1-A642-AA7C-39C8D2B4C041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rot="5400000">
            <a:off x="4761525" y="3249390"/>
            <a:ext cx="610068" cy="84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D7075D-9C87-E141-9F8D-B848A9CE3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81" y="3558626"/>
            <a:ext cx="552951" cy="3867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96A514-7345-DD4A-8652-0A58BE501DA4}"/>
              </a:ext>
            </a:extLst>
          </p:cNvPr>
          <p:cNvSpPr txBox="1"/>
          <p:nvPr/>
        </p:nvSpPr>
        <p:spPr>
          <a:xfrm>
            <a:off x="7121241" y="2161289"/>
            <a:ext cx="232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Order id, addresses, customer id, product id, container id</a:t>
            </a:r>
          </a:p>
          <a:p>
            <a:r>
              <a:rPr lang="en-US" sz="1200" dirty="0"/>
              <a:t>Order specifics attributes</a:t>
            </a:r>
          </a:p>
          <a:p>
            <a:r>
              <a:rPr lang="en-US" sz="1200" dirty="0"/>
              <a:t>Status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088212-1CA2-D142-BF53-C0F9B576AD52}"/>
              </a:ext>
            </a:extLst>
          </p:cNvPr>
          <p:cNvSpPr txBox="1"/>
          <p:nvPr/>
        </p:nvSpPr>
        <p:spPr>
          <a:xfrm>
            <a:off x="1265467" y="2811262"/>
            <a:ext cx="2064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 id</a:t>
            </a:r>
          </a:p>
          <a:p>
            <a:r>
              <a:rPr lang="en-US" sz="1400" dirty="0" err="1"/>
              <a:t>Src</a:t>
            </a:r>
            <a:r>
              <a:rPr lang="en-US" sz="1400" dirty="0"/>
              <a:t> and </a:t>
            </a:r>
            <a:r>
              <a:rPr lang="en-US" sz="1400" dirty="0" err="1"/>
              <a:t>dest</a:t>
            </a:r>
            <a:r>
              <a:rPr lang="en-US" sz="1400" dirty="0"/>
              <a:t> addresses</a:t>
            </a:r>
          </a:p>
          <a:p>
            <a:r>
              <a:rPr lang="en-US" sz="1400" dirty="0"/>
              <a:t>Product id, quantity</a:t>
            </a:r>
          </a:p>
          <a:p>
            <a:r>
              <a:rPr lang="en-US" sz="1400" dirty="0"/>
              <a:t>Target delivery 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8248B0-22CB-894F-ACBB-9173B2F124C8}"/>
              </a:ext>
            </a:extLst>
          </p:cNvPr>
          <p:cNvSpPr txBox="1"/>
          <p:nvPr/>
        </p:nvSpPr>
        <p:spPr>
          <a:xfrm>
            <a:off x="5338832" y="3911505"/>
            <a:ext cx="1577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OrderEvents</a:t>
            </a:r>
            <a:endParaRPr lang="en-US" sz="1400" dirty="0"/>
          </a:p>
          <a:p>
            <a:r>
              <a:rPr lang="en-US" sz="1400" dirty="0" err="1"/>
              <a:t>OrderCreated</a:t>
            </a:r>
            <a:endParaRPr lang="en-US" sz="1400" dirty="0"/>
          </a:p>
          <a:p>
            <a:r>
              <a:rPr lang="en-US" sz="1400" dirty="0" err="1"/>
              <a:t>OrderCancelled</a:t>
            </a:r>
            <a:endParaRPr lang="en-US" sz="1400" dirty="0"/>
          </a:p>
          <a:p>
            <a:r>
              <a:rPr lang="en-US" sz="1400" dirty="0" err="1"/>
              <a:t>OrderDelivered</a:t>
            </a:r>
            <a:r>
              <a:rPr lang="en-US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698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0" y="184634"/>
            <a:ext cx="10515600" cy="530028"/>
          </a:xfrm>
        </p:spPr>
        <p:txBody>
          <a:bodyPr>
            <a:normAutofit/>
          </a:bodyPr>
          <a:lstStyle/>
          <a:p>
            <a:r>
              <a:rPr lang="en-US" dirty="0" err="1"/>
              <a:t>KContainer</a:t>
            </a:r>
            <a:r>
              <a:rPr lang="en-US" dirty="0"/>
              <a:t> - HL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66182A-6BE5-0D42-9375-B4BE313EF3C7}"/>
              </a:ext>
            </a:extLst>
          </p:cNvPr>
          <p:cNvSpPr/>
          <p:nvPr/>
        </p:nvSpPr>
        <p:spPr>
          <a:xfrm>
            <a:off x="2177458" y="3504467"/>
            <a:ext cx="8768115" cy="84497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E6F277-12BD-B04D-876F-4C196724B8D1}"/>
              </a:ext>
            </a:extLst>
          </p:cNvPr>
          <p:cNvSpPr/>
          <p:nvPr/>
        </p:nvSpPr>
        <p:spPr>
          <a:xfrm>
            <a:off x="889369" y="2341588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Fleet / Ships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3CF2C45-5F88-1A44-B787-C2E19648646E}"/>
              </a:ext>
            </a:extLst>
          </p:cNvPr>
          <p:cNvSpPr/>
          <p:nvPr/>
        </p:nvSpPr>
        <p:spPr>
          <a:xfrm>
            <a:off x="2525301" y="2610981"/>
            <a:ext cx="767751" cy="65199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Ship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fleet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4C9D95C1-76AF-0445-A01A-DEA74B900DA5}"/>
              </a:ext>
            </a:extLst>
          </p:cNvPr>
          <p:cNvSpPr/>
          <p:nvPr/>
        </p:nvSpPr>
        <p:spPr>
          <a:xfrm rot="5400000">
            <a:off x="2602605" y="3505001"/>
            <a:ext cx="285536" cy="682148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1D7174-7149-FC4C-981F-3B7E91157F08}"/>
              </a:ext>
            </a:extLst>
          </p:cNvPr>
          <p:cNvSpPr/>
          <p:nvPr/>
        </p:nvSpPr>
        <p:spPr>
          <a:xfrm rot="5400000">
            <a:off x="3744419" y="3404605"/>
            <a:ext cx="310551" cy="8579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9E4F05B-3FC6-134C-A4C1-D42892A59F8A}"/>
              </a:ext>
            </a:extLst>
          </p:cNvPr>
          <p:cNvSpPr/>
          <p:nvPr/>
        </p:nvSpPr>
        <p:spPr>
          <a:xfrm rot="5400000">
            <a:off x="7723540" y="3345232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A5DFDFF-BDF0-7A4C-B389-8DC8DADAE82F}"/>
              </a:ext>
            </a:extLst>
          </p:cNvPr>
          <p:cNvSpPr/>
          <p:nvPr/>
        </p:nvSpPr>
        <p:spPr>
          <a:xfrm>
            <a:off x="10796639" y="3933967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A39120-B27D-AE42-AEDE-06F60DC2F345}"/>
              </a:ext>
            </a:extLst>
          </p:cNvPr>
          <p:cNvSpPr/>
          <p:nvPr/>
        </p:nvSpPr>
        <p:spPr>
          <a:xfrm>
            <a:off x="4249173" y="4641859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DCEF48-BACA-5D40-AF1B-FE36B1A49E46}"/>
              </a:ext>
            </a:extLst>
          </p:cNvPr>
          <p:cNvSpPr/>
          <p:nvPr/>
        </p:nvSpPr>
        <p:spPr>
          <a:xfrm>
            <a:off x="3796070" y="2476250"/>
            <a:ext cx="1384432" cy="6152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MS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DE6CB-BAF9-D441-98E7-D661727278A9}"/>
              </a:ext>
            </a:extLst>
          </p:cNvPr>
          <p:cNvSpPr/>
          <p:nvPr/>
        </p:nvSpPr>
        <p:spPr>
          <a:xfrm>
            <a:off x="1604675" y="5183176"/>
            <a:ext cx="97780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7FC1D56F-3EFB-8246-9557-F15794D43824}"/>
              </a:ext>
            </a:extLst>
          </p:cNvPr>
          <p:cNvSpPr/>
          <p:nvPr/>
        </p:nvSpPr>
        <p:spPr>
          <a:xfrm>
            <a:off x="2615499" y="5713305"/>
            <a:ext cx="767751" cy="65199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Import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Export docs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42DD20-18A8-FE46-B4E4-C25939187F5A}"/>
              </a:ext>
            </a:extLst>
          </p:cNvPr>
          <p:cNvSpPr/>
          <p:nvPr/>
        </p:nvSpPr>
        <p:spPr>
          <a:xfrm>
            <a:off x="8844451" y="5226202"/>
            <a:ext cx="123599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Port Load/Unload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4DFC7D-0AB6-A94E-9FC3-8FA9907EDCC2}"/>
              </a:ext>
            </a:extLst>
          </p:cNvPr>
          <p:cNvSpPr/>
          <p:nvPr/>
        </p:nvSpPr>
        <p:spPr>
          <a:xfrm>
            <a:off x="10105250" y="5677693"/>
            <a:ext cx="1004610" cy="65199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Containers Mules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Farms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82CF-6F46-6748-86B5-F117DC500DBB}"/>
              </a:ext>
            </a:extLst>
          </p:cNvPr>
          <p:cNvSpPr txBox="1"/>
          <p:nvPr/>
        </p:nvSpPr>
        <p:spPr>
          <a:xfrm>
            <a:off x="2556637" y="368452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B9D8B-9CD0-B042-9B87-1A6294E48837}"/>
              </a:ext>
            </a:extLst>
          </p:cNvPr>
          <p:cNvSpPr txBox="1"/>
          <p:nvPr/>
        </p:nvSpPr>
        <p:spPr>
          <a:xfrm>
            <a:off x="3508482" y="3684526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D72D9-E86C-3546-92E1-26D6A8E9DBD2}"/>
              </a:ext>
            </a:extLst>
          </p:cNvPr>
          <p:cNvSpPr txBox="1"/>
          <p:nvPr/>
        </p:nvSpPr>
        <p:spPr>
          <a:xfrm>
            <a:off x="7421795" y="3703307"/>
            <a:ext cx="780983" cy="2616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Problems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7243C91-2809-4245-BA12-9F7F828FDB65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rot="5400000">
            <a:off x="3884695" y="3080934"/>
            <a:ext cx="593025" cy="614159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6CB367F-2888-EA42-B515-8C6C54BF655C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rot="16200000" flipH="1">
            <a:off x="2005437" y="2923974"/>
            <a:ext cx="428538" cy="109256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06EA8AE4-7663-2049-8C53-2D6386E1A767}"/>
              </a:ext>
            </a:extLst>
          </p:cNvPr>
          <p:cNvSpPr/>
          <p:nvPr/>
        </p:nvSpPr>
        <p:spPr>
          <a:xfrm>
            <a:off x="4259701" y="5103679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1744E64-CF84-3241-B7BC-8DE75AD5C98B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3061330" y="3650795"/>
            <a:ext cx="892503" cy="1483184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25317E5-6348-7344-B0D0-8A4923CA6AD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328658" y="3854239"/>
            <a:ext cx="851844" cy="78762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E1A41-972C-944C-9E3A-ECF5873BF20C}"/>
              </a:ext>
            </a:extLst>
          </p:cNvPr>
          <p:cNvSpPr txBox="1"/>
          <p:nvPr/>
        </p:nvSpPr>
        <p:spPr>
          <a:xfrm>
            <a:off x="4787718" y="5198097"/>
            <a:ext cx="860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aggregates</a:t>
            </a:r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7634129-FFCA-6648-B1AF-434E76B9DB9B}"/>
              </a:ext>
            </a:extLst>
          </p:cNvPr>
          <p:cNvSpPr/>
          <p:nvPr/>
        </p:nvSpPr>
        <p:spPr>
          <a:xfrm>
            <a:off x="6252160" y="2476250"/>
            <a:ext cx="1486840" cy="6330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92F40-1721-7149-BC7B-DFE33AEC7E53}"/>
              </a:ext>
            </a:extLst>
          </p:cNvPr>
          <p:cNvSpPr/>
          <p:nvPr/>
        </p:nvSpPr>
        <p:spPr>
          <a:xfrm>
            <a:off x="8748052" y="2471846"/>
            <a:ext cx="1486837" cy="718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Voyages MS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880F658-8253-9A42-BC7D-9E549C5A5A2F}"/>
              </a:ext>
            </a:extLst>
          </p:cNvPr>
          <p:cNvSpPr/>
          <p:nvPr/>
        </p:nvSpPr>
        <p:spPr>
          <a:xfrm>
            <a:off x="1456425" y="886505"/>
            <a:ext cx="1242987" cy="74720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UI Web SPA</a:t>
            </a:r>
          </a:p>
        </p:txBody>
      </p:sp>
      <p:grpSp>
        <p:nvGrpSpPr>
          <p:cNvPr id="62" name="Group 193">
            <a:extLst>
              <a:ext uri="{FF2B5EF4-FFF2-40B4-BE49-F238E27FC236}">
                <a16:creationId xmlns:a16="http://schemas.microsoft.com/office/drawing/2014/main" id="{C890C0C9-6E06-8343-A7F4-3B2E1A15F79F}"/>
              </a:ext>
            </a:extLst>
          </p:cNvPr>
          <p:cNvGrpSpPr/>
          <p:nvPr/>
        </p:nvGrpSpPr>
        <p:grpSpPr>
          <a:xfrm>
            <a:off x="604716" y="907362"/>
            <a:ext cx="639880" cy="863862"/>
            <a:chOff x="8826" y="-1"/>
            <a:chExt cx="707232" cy="899522"/>
          </a:xfrm>
        </p:grpSpPr>
        <p:grpSp>
          <p:nvGrpSpPr>
            <p:cNvPr id="63" name="Group 191">
              <a:extLst>
                <a:ext uri="{FF2B5EF4-FFF2-40B4-BE49-F238E27FC236}">
                  <a16:creationId xmlns:a16="http://schemas.microsoft.com/office/drawing/2014/main" id="{E2E8B827-0E8D-5D46-825E-0DFD74530D11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71" name="Shape 189">
                <a:extLst>
                  <a:ext uri="{FF2B5EF4-FFF2-40B4-BE49-F238E27FC236}">
                    <a16:creationId xmlns:a16="http://schemas.microsoft.com/office/drawing/2014/main" id="{E6EFD34C-43E1-3740-B78A-57DC5095B994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72" name="_-02.png">
                <a:extLst>
                  <a:ext uri="{FF2B5EF4-FFF2-40B4-BE49-F238E27FC236}">
                    <a16:creationId xmlns:a16="http://schemas.microsoft.com/office/drawing/2014/main" id="{4736D9A6-853D-AD40-8970-0E4AD06306BA}"/>
                  </a:ext>
                </a:extLst>
              </p:cNvPr>
              <p:cNvPicPr/>
              <p:nvPr/>
            </p:nvPicPr>
            <p:blipFill>
              <a:blip r:embed="rId3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64" name="Shape 192">
              <a:extLst>
                <a:ext uri="{FF2B5EF4-FFF2-40B4-BE49-F238E27FC236}">
                  <a16:creationId xmlns:a16="http://schemas.microsoft.com/office/drawing/2014/main" id="{00913324-B2B2-7648-95ED-E54731140E4D}"/>
                </a:ext>
              </a:extLst>
            </p:cNvPr>
            <p:cNvSpPr/>
            <p:nvPr/>
          </p:nvSpPr>
          <p:spPr>
            <a:xfrm>
              <a:off x="171674" y="707232"/>
              <a:ext cx="471281" cy="19228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/>
                <a:t>USER</a:t>
              </a:r>
              <a:endParaRPr sz="706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41B9BE-0D2D-A740-9537-3606D2FA1367}"/>
              </a:ext>
            </a:extLst>
          </p:cNvPr>
          <p:cNvGrpSpPr/>
          <p:nvPr/>
        </p:nvGrpSpPr>
        <p:grpSpPr>
          <a:xfrm>
            <a:off x="1305666" y="1990103"/>
            <a:ext cx="835775" cy="355209"/>
            <a:chOff x="2605549" y="2273123"/>
            <a:chExt cx="835775" cy="35520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BE846C1-DF17-AE4C-A8A4-7E0C6FCEA1FE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5E75969-2BAB-B543-8A4E-2E82A43ED8FE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DDA38DA-B5E1-B64B-BB6F-CF5D3083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17BFF14-7460-7047-B903-7060DD62B3A9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8D6F21B-830E-E34E-BE75-AC21FBF92D66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9CDFA08-6E4A-F642-BBBA-B630C88B8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6FF1BA-2710-4844-A024-74F3B1FB4220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E78107A-9C03-CC4A-B5D5-E67A73060D93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BEFC6B0-B727-1644-A6B3-2D51A2BC3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Can 79">
            <a:extLst>
              <a:ext uri="{FF2B5EF4-FFF2-40B4-BE49-F238E27FC236}">
                <a16:creationId xmlns:a16="http://schemas.microsoft.com/office/drawing/2014/main" id="{C37E2B53-2990-254A-B522-25BAA02E0C93}"/>
              </a:ext>
            </a:extLst>
          </p:cNvPr>
          <p:cNvSpPr/>
          <p:nvPr/>
        </p:nvSpPr>
        <p:spPr>
          <a:xfrm flipH="1">
            <a:off x="5218187" y="2618964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ReeFer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E9BBE1-9BF8-534D-9BC2-3ADC9A70FA22}"/>
              </a:ext>
            </a:extLst>
          </p:cNvPr>
          <p:cNvGrpSpPr/>
          <p:nvPr/>
        </p:nvGrpSpPr>
        <p:grpSpPr>
          <a:xfrm>
            <a:off x="4111288" y="2124049"/>
            <a:ext cx="835775" cy="355209"/>
            <a:chOff x="2605549" y="2273123"/>
            <a:chExt cx="835775" cy="35520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2F31220-B986-9343-A590-97762C14278D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1893227-09FB-A849-9E9C-3D2825E1EF30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0FFC2F-7DE2-6641-8BEA-BAC562189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94F9129-0484-CA43-A8CF-086C1DF79A84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21B4502-D98F-194C-8175-3F7C83582CCC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9C7A8C7-7600-1349-8190-0F2BBC170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8265043-155A-DF41-9CE9-43A9DF297937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C42B915-4923-7A42-BCDE-0AD1DB8B83A8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CD157C0-3BD2-0F4B-BFC7-94C624AD0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Can 93">
            <a:extLst>
              <a:ext uri="{FF2B5EF4-FFF2-40B4-BE49-F238E27FC236}">
                <a16:creationId xmlns:a16="http://schemas.microsoft.com/office/drawing/2014/main" id="{E5033816-63ED-3740-A6E4-688EE0866567}"/>
              </a:ext>
            </a:extLst>
          </p:cNvPr>
          <p:cNvSpPr/>
          <p:nvPr/>
        </p:nvSpPr>
        <p:spPr>
          <a:xfrm rot="5400000">
            <a:off x="5508687" y="3395565"/>
            <a:ext cx="310551" cy="8579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8F68F6-4524-A947-A778-228696400E41}"/>
              </a:ext>
            </a:extLst>
          </p:cNvPr>
          <p:cNvSpPr txBox="1"/>
          <p:nvPr/>
        </p:nvSpPr>
        <p:spPr>
          <a:xfrm>
            <a:off x="5240816" y="3693723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orders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46E8A0B6-0C4A-4B4D-9770-7DF204ECD572}"/>
              </a:ext>
            </a:extLst>
          </p:cNvPr>
          <p:cNvCxnSpPr>
            <a:cxnSpLocks/>
            <a:stCxn id="65" idx="2"/>
            <a:endCxn id="94" idx="2"/>
          </p:cNvCxnSpPr>
          <p:nvPr/>
        </p:nvCxnSpPr>
        <p:spPr>
          <a:xfrm rot="5400000">
            <a:off x="6049778" y="2723450"/>
            <a:ext cx="559989" cy="1331617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E3FD48-EFD7-6548-8CF4-5147F3FBF851}"/>
              </a:ext>
            </a:extLst>
          </p:cNvPr>
          <p:cNvGrpSpPr/>
          <p:nvPr/>
        </p:nvGrpSpPr>
        <p:grpSpPr>
          <a:xfrm>
            <a:off x="6670285" y="2116638"/>
            <a:ext cx="835775" cy="355209"/>
            <a:chOff x="2605549" y="2273123"/>
            <a:chExt cx="835775" cy="35520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B2B32ED-EDB4-0840-88C6-4E2BB81DAB2F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DAF1749-990A-A044-ABF3-78F12ABBFF18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8A95824-2AB0-D241-ABDF-AF15A2CF3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6E18D9-5FCE-FE4D-8EB5-5A3E42CFE485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84FB957-0C72-1C4A-8145-A1DB2978E3A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E776FEF-3FF5-1E43-9E54-9DB260865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3750224-19D3-9B4E-9CC3-C0DE61BFA266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7794EE4-A195-D641-A327-3705B4864F62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B9F1B9C-5C76-EA46-9DE2-1B8FCC3E7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Can 108">
            <a:extLst>
              <a:ext uri="{FF2B5EF4-FFF2-40B4-BE49-F238E27FC236}">
                <a16:creationId xmlns:a16="http://schemas.microsoft.com/office/drawing/2014/main" id="{A817AE1D-C825-AC4C-8643-6568D32759E9}"/>
              </a:ext>
            </a:extLst>
          </p:cNvPr>
          <p:cNvSpPr/>
          <p:nvPr/>
        </p:nvSpPr>
        <p:spPr>
          <a:xfrm flipH="1">
            <a:off x="7812286" y="2664855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Order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4823433-42B0-214D-87DB-18C49181C5F7}"/>
              </a:ext>
            </a:extLst>
          </p:cNvPr>
          <p:cNvGrpSpPr/>
          <p:nvPr/>
        </p:nvGrpSpPr>
        <p:grpSpPr>
          <a:xfrm>
            <a:off x="9101923" y="4873966"/>
            <a:ext cx="835775" cy="355209"/>
            <a:chOff x="2605549" y="2273123"/>
            <a:chExt cx="835775" cy="35520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EED8E54-9EE1-FC4D-8F83-00A09DED19BE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8ABC1AB-85A4-FF4E-AB4A-D874EDE01189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78591D3-A01C-4E4D-BAC1-A87027E89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7680C14-0832-8A4B-B00A-BB3CBB413566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E58E76E-6DA6-764A-B34F-FAD6DD5BC07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6DC961E-16F0-4B47-AAC9-750070FAA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7C523E4-4A4E-314C-9DF7-7E03D4464250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169B967-7965-0347-8AA9-40FAD9A7C30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7070519-A962-0B47-8B7B-69CF821C7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F6313DC-92DB-5746-8E46-A902EB4EB011}"/>
              </a:ext>
            </a:extLst>
          </p:cNvPr>
          <p:cNvGrpSpPr/>
          <p:nvPr/>
        </p:nvGrpSpPr>
        <p:grpSpPr>
          <a:xfrm>
            <a:off x="1700073" y="4867560"/>
            <a:ext cx="835775" cy="355209"/>
            <a:chOff x="2605549" y="2273123"/>
            <a:chExt cx="835775" cy="35520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6F624E6-C360-B543-9B62-6B0FA9CDE585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DE21E12-D9BF-A14F-A702-EE2D6A614C40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8274AE6-120A-7F4D-B896-0AFCA4A472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7B45761-280E-114C-B99C-7E3828C2258A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2651108-1A08-A840-8C95-DB2CBA83446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97EEED8-184C-9447-BDFE-7D4657B29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BE8BD12-F749-2047-B927-8271480AF6CC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75B8CC4-69EA-BF45-9106-32176F41822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5011DE4-9AAA-0C46-8558-BB900699F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C230435D-C8D8-7E46-94D5-ECB5D3E1FD20}"/>
              </a:ext>
            </a:extLst>
          </p:cNvPr>
          <p:cNvCxnSpPr>
            <a:cxnSpLocks/>
            <a:stCxn id="19" idx="3"/>
            <a:endCxn id="17" idx="4"/>
          </p:cNvCxnSpPr>
          <p:nvPr/>
        </p:nvCxnSpPr>
        <p:spPr>
          <a:xfrm flipV="1">
            <a:off x="6111830" y="3972151"/>
            <a:ext cx="1766985" cy="866488"/>
          </a:xfrm>
          <a:prstGeom prst="bentConnector2">
            <a:avLst/>
          </a:prstGeom>
          <a:ln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F0FE88C-7CBF-5843-BBB9-A9E88E369BC3}"/>
              </a:ext>
            </a:extLst>
          </p:cNvPr>
          <p:cNvGrpSpPr/>
          <p:nvPr/>
        </p:nvGrpSpPr>
        <p:grpSpPr>
          <a:xfrm>
            <a:off x="9113787" y="2107403"/>
            <a:ext cx="835775" cy="355209"/>
            <a:chOff x="2605549" y="2273123"/>
            <a:chExt cx="835775" cy="355209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9E32636-BAB3-A14F-BFF1-9FF5168EE1F0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F2CC173-52BC-DC42-99D5-3327D2E221A9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92E2579-60D4-B946-AB8A-AA107196E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4E29940-1DB1-904E-A73D-57A3730F4300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0137147-A7B2-C345-8261-9ACDB5E734B8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E5B6BF1-69FD-4B45-AAE7-4C68DA311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4F2188F-0EA9-4F4F-A5F1-9ECC049738AB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D756FA6-1ED8-394A-BEE7-0B6DF2C3D0A1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F797462-AFBA-C04F-B0CA-E1C4924B8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B6FEEC6F-D75D-B446-B5D5-D5F6AE56EF24}"/>
              </a:ext>
            </a:extLst>
          </p:cNvPr>
          <p:cNvCxnSpPr>
            <a:cxnSpLocks/>
            <a:stCxn id="60" idx="3"/>
            <a:endCxn id="74" idx="0"/>
          </p:cNvCxnSpPr>
          <p:nvPr/>
        </p:nvCxnSpPr>
        <p:spPr>
          <a:xfrm flipH="1">
            <a:off x="1728036" y="1260107"/>
            <a:ext cx="971376" cy="729996"/>
          </a:xfrm>
          <a:prstGeom prst="bentConnector4">
            <a:avLst>
              <a:gd name="adj1" fmla="val -23534"/>
              <a:gd name="adj2" fmla="val 75589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17A0DCDB-6B45-0D44-A6A8-6B64FF5827CE}"/>
              </a:ext>
            </a:extLst>
          </p:cNvPr>
          <p:cNvCxnSpPr>
            <a:cxnSpLocks/>
            <a:stCxn id="60" idx="3"/>
            <a:endCxn id="105" idx="0"/>
          </p:cNvCxnSpPr>
          <p:nvPr/>
        </p:nvCxnSpPr>
        <p:spPr>
          <a:xfrm>
            <a:off x="2699412" y="1260107"/>
            <a:ext cx="4393243" cy="856531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n 150">
            <a:extLst>
              <a:ext uri="{FF2B5EF4-FFF2-40B4-BE49-F238E27FC236}">
                <a16:creationId xmlns:a16="http://schemas.microsoft.com/office/drawing/2014/main" id="{83B7871A-5C0A-C34B-8A68-819852A47CB8}"/>
              </a:ext>
            </a:extLst>
          </p:cNvPr>
          <p:cNvSpPr/>
          <p:nvPr/>
        </p:nvSpPr>
        <p:spPr>
          <a:xfrm flipH="1">
            <a:off x="10264543" y="2732187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voyages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F8CBEF48-3B79-C74B-807F-B03F529A5116}"/>
              </a:ext>
            </a:extLst>
          </p:cNvPr>
          <p:cNvSpPr/>
          <p:nvPr/>
        </p:nvSpPr>
        <p:spPr>
          <a:xfrm>
            <a:off x="6102621" y="5520074"/>
            <a:ext cx="1486837" cy="718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Land Transportation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634259E-664C-9A47-8280-62EFD0DECB4C}"/>
              </a:ext>
            </a:extLst>
          </p:cNvPr>
          <p:cNvGrpSpPr/>
          <p:nvPr/>
        </p:nvGrpSpPr>
        <p:grpSpPr>
          <a:xfrm>
            <a:off x="6468356" y="5155631"/>
            <a:ext cx="835775" cy="355209"/>
            <a:chOff x="2605549" y="2273123"/>
            <a:chExt cx="835775" cy="3552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A1FFB1E-A7D9-DE4F-85D0-8F2CCE9071CD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77F986E-470D-C644-96B7-800AF435A791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21BD85B-98F8-D34C-B714-39F8D60D4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3C6B460-846E-4C4A-95F8-274E062E2475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9289120-5ADE-374A-A109-340195C000EA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715D979-AC2D-384E-88A2-B6022AB43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C0FE14E-F4B7-2A4F-8271-FEE3A0DEA459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6638643-16ED-3B46-8D20-243E6310686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F4B0A30-8081-A74E-898F-0C5CEC3F4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5" name="Can 154">
            <a:extLst>
              <a:ext uri="{FF2B5EF4-FFF2-40B4-BE49-F238E27FC236}">
                <a16:creationId xmlns:a16="http://schemas.microsoft.com/office/drawing/2014/main" id="{73326F3F-E27A-0248-81C1-67A1E4CEC6BB}"/>
              </a:ext>
            </a:extLst>
          </p:cNvPr>
          <p:cNvSpPr/>
          <p:nvPr/>
        </p:nvSpPr>
        <p:spPr>
          <a:xfrm flipH="1">
            <a:off x="7619112" y="5780415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56" name="Can 155">
            <a:extLst>
              <a:ext uri="{FF2B5EF4-FFF2-40B4-BE49-F238E27FC236}">
                <a16:creationId xmlns:a16="http://schemas.microsoft.com/office/drawing/2014/main" id="{417B4AAE-ADA3-2D43-BBFC-CBC20CDE58FE}"/>
              </a:ext>
            </a:extLst>
          </p:cNvPr>
          <p:cNvSpPr/>
          <p:nvPr/>
        </p:nvSpPr>
        <p:spPr>
          <a:xfrm rot="5400000">
            <a:off x="9063376" y="3378746"/>
            <a:ext cx="310551" cy="8579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200" dirty="0"/>
              <a:t>Voyages</a:t>
            </a:r>
          </a:p>
        </p:txBody>
      </p:sp>
    </p:spTree>
    <p:extLst>
      <p:ext uri="{BB962C8B-B14F-4D97-AF65-F5344CB8AC3E}">
        <p14:creationId xmlns:p14="http://schemas.microsoft.com/office/powerpoint/2010/main" val="344491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2CC6-6916-8A43-AF28-E6DD31A4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613599"/>
          </a:xfrm>
        </p:spPr>
        <p:txBody>
          <a:bodyPr/>
          <a:lstStyle/>
          <a:p>
            <a:r>
              <a:rPr lang="en-US" dirty="0"/>
              <a:t>Command Query Responsibility Segregation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2D1DC-BA04-9E43-8B5E-DB32F4DB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18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BB146-15E9-D94F-B15B-70468AB1DE48}"/>
              </a:ext>
            </a:extLst>
          </p:cNvPr>
          <p:cNvSpPr/>
          <p:nvPr/>
        </p:nvSpPr>
        <p:spPr>
          <a:xfrm>
            <a:off x="1645862" y="2206984"/>
            <a:ext cx="4764406" cy="226640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Command MS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6D4EA1D-6A39-714A-9E5C-421D88572842}"/>
              </a:ext>
            </a:extLst>
          </p:cNvPr>
          <p:cNvSpPr/>
          <p:nvPr/>
        </p:nvSpPr>
        <p:spPr>
          <a:xfrm>
            <a:off x="7125946" y="3452016"/>
            <a:ext cx="978148" cy="62037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60615A1-C07C-574B-8914-B23B50FE973A}"/>
              </a:ext>
            </a:extLst>
          </p:cNvPr>
          <p:cNvCxnSpPr>
            <a:cxnSpLocks/>
            <a:stCxn id="63" idx="3"/>
            <a:endCxn id="7" idx="2"/>
          </p:cNvCxnSpPr>
          <p:nvPr/>
        </p:nvCxnSpPr>
        <p:spPr>
          <a:xfrm>
            <a:off x="5915212" y="3762205"/>
            <a:ext cx="1210734" cy="12700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D56AFAC-2CD1-A642-AA7C-39C8D2B4C041}"/>
              </a:ext>
            </a:extLst>
          </p:cNvPr>
          <p:cNvCxnSpPr>
            <a:cxnSpLocks/>
            <a:stCxn id="23" idx="2"/>
            <a:endCxn id="31" idx="1"/>
          </p:cNvCxnSpPr>
          <p:nvPr/>
        </p:nvCxnSpPr>
        <p:spPr>
          <a:xfrm rot="16200000" flipH="1">
            <a:off x="2489594" y="3815565"/>
            <a:ext cx="2011783" cy="1735327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D7075D-9C87-E141-9F8D-B848A9CE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0" y="4892012"/>
            <a:ext cx="552951" cy="3867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5F1FD6-A860-DE41-98AA-8D336AB8C2BF}"/>
              </a:ext>
            </a:extLst>
          </p:cNvPr>
          <p:cNvSpPr/>
          <p:nvPr/>
        </p:nvSpPr>
        <p:spPr>
          <a:xfrm>
            <a:off x="1860480" y="2781336"/>
            <a:ext cx="1534683" cy="8960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Write Model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E125718-05B2-5F4D-81F6-7012330781DA}"/>
              </a:ext>
            </a:extLst>
          </p:cNvPr>
          <p:cNvCxnSpPr>
            <a:cxnSpLocks/>
            <a:stCxn id="56" idx="2"/>
            <a:endCxn id="23" idx="0"/>
          </p:cNvCxnSpPr>
          <p:nvPr/>
        </p:nvCxnSpPr>
        <p:spPr>
          <a:xfrm rot="5400000">
            <a:off x="2322397" y="1854937"/>
            <a:ext cx="1231825" cy="620973"/>
          </a:xfrm>
          <a:prstGeom prst="bentConnector3">
            <a:avLst>
              <a:gd name="adj1" fmla="val 50000"/>
            </a:avLst>
          </a:prstGeom>
          <a:ln cap="rnd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6C5CFA-76D9-0448-995C-FB347D8EC695}"/>
              </a:ext>
            </a:extLst>
          </p:cNvPr>
          <p:cNvSpPr txBox="1"/>
          <p:nvPr/>
        </p:nvSpPr>
        <p:spPr>
          <a:xfrm>
            <a:off x="1541604" y="47757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Events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4EFBF5-D9E0-AC46-8333-1B96AF7AEC0F}"/>
              </a:ext>
            </a:extLst>
          </p:cNvPr>
          <p:cNvSpPr/>
          <p:nvPr/>
        </p:nvSpPr>
        <p:spPr>
          <a:xfrm>
            <a:off x="1075760" y="1855005"/>
            <a:ext cx="9205586" cy="277077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Order Service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20730F-8238-EA45-8837-D23EA10128DA}"/>
              </a:ext>
            </a:extLst>
          </p:cNvPr>
          <p:cNvSpPr/>
          <p:nvPr/>
        </p:nvSpPr>
        <p:spPr bwMode="auto">
          <a:xfrm>
            <a:off x="4363149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92C551D-827E-AE43-B62A-5978E9F63B15}"/>
              </a:ext>
            </a:extLst>
          </p:cNvPr>
          <p:cNvSpPr/>
          <p:nvPr/>
        </p:nvSpPr>
        <p:spPr bwMode="auto">
          <a:xfrm>
            <a:off x="4606986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A865FB-F6B8-0746-AD42-D3C7B9EB3ADA}"/>
              </a:ext>
            </a:extLst>
          </p:cNvPr>
          <p:cNvSpPr/>
          <p:nvPr/>
        </p:nvSpPr>
        <p:spPr bwMode="auto">
          <a:xfrm>
            <a:off x="4852548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F61F20-FCB1-A34E-AF45-FB73C1CED76A}"/>
              </a:ext>
            </a:extLst>
          </p:cNvPr>
          <p:cNvSpPr/>
          <p:nvPr/>
        </p:nvSpPr>
        <p:spPr bwMode="auto">
          <a:xfrm>
            <a:off x="5096385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17DC57B-BFB6-A246-9D96-B5E0DAB90438}"/>
              </a:ext>
            </a:extLst>
          </p:cNvPr>
          <p:cNvSpPr/>
          <p:nvPr/>
        </p:nvSpPr>
        <p:spPr bwMode="auto">
          <a:xfrm>
            <a:off x="5341946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AE7AAFB-D815-0E47-ABF1-0F8192A7F060}"/>
              </a:ext>
            </a:extLst>
          </p:cNvPr>
          <p:cNvSpPr/>
          <p:nvPr/>
        </p:nvSpPr>
        <p:spPr bwMode="auto">
          <a:xfrm>
            <a:off x="5590985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8D7238-CA64-6340-AC57-424946F0F0FC}"/>
              </a:ext>
            </a:extLst>
          </p:cNvPr>
          <p:cNvSpPr/>
          <p:nvPr/>
        </p:nvSpPr>
        <p:spPr bwMode="auto">
          <a:xfrm>
            <a:off x="5831345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981F5D3-73A0-C047-BEDB-2A0CE1B1DE80}"/>
              </a:ext>
            </a:extLst>
          </p:cNvPr>
          <p:cNvSpPr/>
          <p:nvPr/>
        </p:nvSpPr>
        <p:spPr bwMode="auto">
          <a:xfrm>
            <a:off x="6071705" y="5323365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42" name="AutoShape 4">
            <a:extLst>
              <a:ext uri="{FF2B5EF4-FFF2-40B4-BE49-F238E27FC236}">
                <a16:creationId xmlns:a16="http://schemas.microsoft.com/office/drawing/2014/main" id="{2DC0B9A7-8417-2D48-8944-7CE2F918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485" y="5031068"/>
            <a:ext cx="3748849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/>
            <a:endParaRPr lang="en-US" sz="1333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902C43E-445F-124E-9AC0-004DEE80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7" y="5883415"/>
            <a:ext cx="959343" cy="50427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7CB3DA7-3CC9-1147-A473-301714E985E6}"/>
              </a:ext>
            </a:extLst>
          </p:cNvPr>
          <p:cNvSpPr txBox="1"/>
          <p:nvPr/>
        </p:nvSpPr>
        <p:spPr>
          <a:xfrm>
            <a:off x="4287760" y="5007855"/>
            <a:ext cx="72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Topic</a:t>
            </a:r>
          </a:p>
        </p:txBody>
      </p:sp>
      <p:pic>
        <p:nvPicPr>
          <p:cNvPr id="49" name="Picture 40">
            <a:extLst>
              <a:ext uri="{FF2B5EF4-FFF2-40B4-BE49-F238E27FC236}">
                <a16:creationId xmlns:a16="http://schemas.microsoft.com/office/drawing/2014/main" id="{BE7F2EA2-3F36-A348-B97E-E34FFC674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93" y="4152246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0F6A139-02FC-934A-AF44-F1705E4FB994}"/>
              </a:ext>
            </a:extLst>
          </p:cNvPr>
          <p:cNvSpPr/>
          <p:nvPr/>
        </p:nvSpPr>
        <p:spPr>
          <a:xfrm>
            <a:off x="1854777" y="2479885"/>
            <a:ext cx="1534684" cy="295829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CRUD APIs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458763-689F-6340-87C8-BA306FFA7944}"/>
              </a:ext>
            </a:extLst>
          </p:cNvPr>
          <p:cNvSpPr/>
          <p:nvPr/>
        </p:nvSpPr>
        <p:spPr>
          <a:xfrm>
            <a:off x="2627301" y="802308"/>
            <a:ext cx="1242987" cy="74720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Order UI Web SPA</a:t>
            </a:r>
          </a:p>
        </p:txBody>
      </p:sp>
      <p:grpSp>
        <p:nvGrpSpPr>
          <p:cNvPr id="57" name="Group 193">
            <a:extLst>
              <a:ext uri="{FF2B5EF4-FFF2-40B4-BE49-F238E27FC236}">
                <a16:creationId xmlns:a16="http://schemas.microsoft.com/office/drawing/2014/main" id="{EF1EE31E-8BA6-0849-8D1C-FDBC9C88803A}"/>
              </a:ext>
            </a:extLst>
          </p:cNvPr>
          <p:cNvGrpSpPr/>
          <p:nvPr/>
        </p:nvGrpSpPr>
        <p:grpSpPr>
          <a:xfrm>
            <a:off x="1496962" y="751721"/>
            <a:ext cx="639880" cy="863862"/>
            <a:chOff x="8826" y="-1"/>
            <a:chExt cx="707232" cy="899522"/>
          </a:xfrm>
        </p:grpSpPr>
        <p:grpSp>
          <p:nvGrpSpPr>
            <p:cNvPr id="58" name="Group 191">
              <a:extLst>
                <a:ext uri="{FF2B5EF4-FFF2-40B4-BE49-F238E27FC236}">
                  <a16:creationId xmlns:a16="http://schemas.microsoft.com/office/drawing/2014/main" id="{1E51F3AE-CD69-C845-894D-7A9EE8F8CEA4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60" name="Shape 189">
                <a:extLst>
                  <a:ext uri="{FF2B5EF4-FFF2-40B4-BE49-F238E27FC236}">
                    <a16:creationId xmlns:a16="http://schemas.microsoft.com/office/drawing/2014/main" id="{7A38210F-B692-CE46-969D-7EBE499F2367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61" name="_-02.png">
                <a:extLst>
                  <a:ext uri="{FF2B5EF4-FFF2-40B4-BE49-F238E27FC236}">
                    <a16:creationId xmlns:a16="http://schemas.microsoft.com/office/drawing/2014/main" id="{D0981D0C-AF3C-B94D-879E-A36BA297A992}"/>
                  </a:ext>
                </a:extLst>
              </p:cNvPr>
              <p:cNvPicPr/>
              <p:nvPr/>
            </p:nvPicPr>
            <p:blipFill>
              <a:blip r:embed="rId6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59" name="Shape 192">
              <a:extLst>
                <a:ext uri="{FF2B5EF4-FFF2-40B4-BE49-F238E27FC236}">
                  <a16:creationId xmlns:a16="http://schemas.microsoft.com/office/drawing/2014/main" id="{02679DE9-70D8-904B-A0DC-85C9F248CDC0}"/>
                </a:ext>
              </a:extLst>
            </p:cNvPr>
            <p:cNvSpPr/>
            <p:nvPr/>
          </p:nvSpPr>
          <p:spPr>
            <a:xfrm>
              <a:off x="171674" y="707232"/>
              <a:ext cx="471281" cy="19228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/>
                <a:t>USER</a:t>
              </a:r>
              <a:endParaRPr sz="706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AD2959FB-7184-754C-8BF4-5E0634564B25}"/>
              </a:ext>
            </a:extLst>
          </p:cNvPr>
          <p:cNvSpPr/>
          <p:nvPr/>
        </p:nvSpPr>
        <p:spPr>
          <a:xfrm>
            <a:off x="4380529" y="3314204"/>
            <a:ext cx="1534683" cy="8960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Consumer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07A9AAB-CC64-3346-BFE3-4767B922F04B}"/>
              </a:ext>
            </a:extLst>
          </p:cNvPr>
          <p:cNvCxnSpPr>
            <a:cxnSpLocks/>
            <a:stCxn id="41" idx="3"/>
            <a:endCxn id="63" idx="2"/>
          </p:cNvCxnSpPr>
          <p:nvPr/>
        </p:nvCxnSpPr>
        <p:spPr>
          <a:xfrm flipH="1" flipV="1">
            <a:off x="5147871" y="4210206"/>
            <a:ext cx="1169395" cy="1478915"/>
          </a:xfrm>
          <a:prstGeom prst="bentConnector4">
            <a:avLst>
              <a:gd name="adj1" fmla="val -19549"/>
              <a:gd name="adj2" fmla="val 6236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8096E98E-D46C-4447-8B68-65E13B107948}"/>
              </a:ext>
            </a:extLst>
          </p:cNvPr>
          <p:cNvSpPr/>
          <p:nvPr/>
        </p:nvSpPr>
        <p:spPr>
          <a:xfrm>
            <a:off x="7125946" y="2619595"/>
            <a:ext cx="978148" cy="62037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5000"/>
                  </a:schemeClr>
                </a:solidFill>
              </a:rPr>
              <a:t>Error Log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C1DDF8AB-4215-0246-B868-056EEF4ADC3C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932593" y="2929784"/>
            <a:ext cx="1193353" cy="5661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3B430F69-E4D4-1145-B160-3C457B7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91" y="4631968"/>
            <a:ext cx="552951" cy="38679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75B24F-F7C7-5549-BD06-51182B7F7ADE}"/>
              </a:ext>
            </a:extLst>
          </p:cNvPr>
          <p:cNvSpPr/>
          <p:nvPr/>
        </p:nvSpPr>
        <p:spPr>
          <a:xfrm>
            <a:off x="9352540" y="5192521"/>
            <a:ext cx="914400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CLI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294F2310-86D2-434B-B001-FF64CE95F144}"/>
              </a:ext>
            </a:extLst>
          </p:cNvPr>
          <p:cNvCxnSpPr>
            <a:cxnSpLocks/>
            <a:stCxn id="65" idx="4"/>
            <a:endCxn id="15" idx="0"/>
          </p:cNvCxnSpPr>
          <p:nvPr/>
        </p:nvCxnSpPr>
        <p:spPr>
          <a:xfrm>
            <a:off x="8104094" y="2929784"/>
            <a:ext cx="1705646" cy="2262737"/>
          </a:xfrm>
          <a:prstGeom prst="bentConnector2">
            <a:avLst/>
          </a:prstGeom>
          <a:ln w="127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C0DA879-4A6B-B842-8254-735A6A285A60}"/>
              </a:ext>
            </a:extLst>
          </p:cNvPr>
          <p:cNvSpPr/>
          <p:nvPr/>
        </p:nvSpPr>
        <p:spPr>
          <a:xfrm>
            <a:off x="4373311" y="2908780"/>
            <a:ext cx="1534683" cy="413478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Admin APIs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8566ADB-5CEA-7941-AACF-A347236E2BF9}"/>
              </a:ext>
            </a:extLst>
          </p:cNvPr>
          <p:cNvCxnSpPr>
            <a:cxnSpLocks/>
            <a:stCxn id="15" idx="3"/>
            <a:endCxn id="69" idx="0"/>
          </p:cNvCxnSpPr>
          <p:nvPr/>
        </p:nvCxnSpPr>
        <p:spPr>
          <a:xfrm flipH="1" flipV="1">
            <a:off x="5140653" y="2908780"/>
            <a:ext cx="5126287" cy="2740941"/>
          </a:xfrm>
          <a:prstGeom prst="bentConnector4">
            <a:avLst>
              <a:gd name="adj1" fmla="val -4459"/>
              <a:gd name="adj2" fmla="val 130581"/>
            </a:avLst>
          </a:prstGeom>
          <a:ln w="127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9F3FB00-20F9-B843-A59F-010DB38B9353}"/>
              </a:ext>
            </a:extLst>
          </p:cNvPr>
          <p:cNvSpPr/>
          <p:nvPr/>
        </p:nvSpPr>
        <p:spPr>
          <a:xfrm>
            <a:off x="2633417" y="3991355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A5068DF-FB86-C34A-BA2E-5F3E5AD1796F}"/>
              </a:ext>
            </a:extLst>
          </p:cNvPr>
          <p:cNvSpPr/>
          <p:nvPr/>
        </p:nvSpPr>
        <p:spPr>
          <a:xfrm>
            <a:off x="5406094" y="4250322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D76A1AA-A4C4-9843-936F-3DEAA849BEC1}"/>
              </a:ext>
            </a:extLst>
          </p:cNvPr>
          <p:cNvSpPr/>
          <p:nvPr/>
        </p:nvSpPr>
        <p:spPr>
          <a:xfrm>
            <a:off x="6657981" y="3838714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68FC668-8567-254E-AC61-9BC8F1F5321C}"/>
              </a:ext>
            </a:extLst>
          </p:cNvPr>
          <p:cNvSpPr/>
          <p:nvPr/>
        </p:nvSpPr>
        <p:spPr>
          <a:xfrm>
            <a:off x="6595230" y="3022926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F7ED549-503E-7046-BBBE-9ADB884ED142}"/>
              </a:ext>
            </a:extLst>
          </p:cNvPr>
          <p:cNvSpPr/>
          <p:nvPr/>
        </p:nvSpPr>
        <p:spPr>
          <a:xfrm>
            <a:off x="9804592" y="4618639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2F55B04-F965-DF49-8F92-2027E9FF17C0}"/>
              </a:ext>
            </a:extLst>
          </p:cNvPr>
          <p:cNvSpPr/>
          <p:nvPr/>
        </p:nvSpPr>
        <p:spPr>
          <a:xfrm>
            <a:off x="10620381" y="5416497"/>
            <a:ext cx="450197" cy="43530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9621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88EF-5C8E-7348-AA96-BC10395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60682"/>
          </a:xfrm>
        </p:spPr>
        <p:txBody>
          <a:bodyPr/>
          <a:lstStyle/>
          <a:p>
            <a:r>
              <a:rPr lang="en-US" dirty="0"/>
              <a:t>IBM Cloud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120D2-1A7F-CC46-9328-FB1F8B4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19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9D6A5-45C6-164B-AC41-3C17F5B7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81" y="1631975"/>
            <a:ext cx="2084245" cy="77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DCFB8-23AE-674C-8A49-9F1B105F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0" y="2463241"/>
            <a:ext cx="1016000" cy="1333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DE049E-FE0C-6348-9698-4E98D23E85CE}"/>
              </a:ext>
            </a:extLst>
          </p:cNvPr>
          <p:cNvCxnSpPr/>
          <p:nvPr/>
        </p:nvCxnSpPr>
        <p:spPr>
          <a:xfrm>
            <a:off x="1800431" y="1045028"/>
            <a:ext cx="0" cy="4767943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87FF9B-F61E-1348-A386-FDF25AC2D510}"/>
              </a:ext>
            </a:extLst>
          </p:cNvPr>
          <p:cNvSpPr/>
          <p:nvPr/>
        </p:nvSpPr>
        <p:spPr>
          <a:xfrm>
            <a:off x="2267919" y="1235506"/>
            <a:ext cx="4429490" cy="47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386342-4ADA-6A4B-85A0-7249F4E2CA04}"/>
              </a:ext>
            </a:extLst>
          </p:cNvPr>
          <p:cNvGrpSpPr/>
          <p:nvPr/>
        </p:nvGrpSpPr>
        <p:grpSpPr>
          <a:xfrm>
            <a:off x="1648392" y="5440734"/>
            <a:ext cx="1072896" cy="1060704"/>
            <a:chOff x="6608064" y="1170432"/>
            <a:chExt cx="1072896" cy="10607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C861A7-9BDC-0E42-9EF4-F8E2AAC8CCAB}"/>
                </a:ext>
              </a:extLst>
            </p:cNvPr>
            <p:cNvSpPr/>
            <p:nvPr/>
          </p:nvSpPr>
          <p:spPr>
            <a:xfrm>
              <a:off x="6608064" y="1170432"/>
              <a:ext cx="1072896" cy="106070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F6E1FB-2BE8-3D47-8EDA-4D10E2C42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2536" y="1265571"/>
              <a:ext cx="827679" cy="8158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84416A-DDCE-4542-8087-FA64C25983E3}"/>
              </a:ext>
            </a:extLst>
          </p:cNvPr>
          <p:cNvSpPr txBox="1"/>
          <p:nvPr/>
        </p:nvSpPr>
        <p:spPr>
          <a:xfrm>
            <a:off x="2721288" y="6094272"/>
            <a:ext cx="259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Kubernetes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135E4-0470-CC4D-96E1-41EFE643265D}"/>
              </a:ext>
            </a:extLst>
          </p:cNvPr>
          <p:cNvSpPr/>
          <p:nvPr/>
        </p:nvSpPr>
        <p:spPr>
          <a:xfrm>
            <a:off x="4191545" y="1450049"/>
            <a:ext cx="2257108" cy="1335547"/>
          </a:xfrm>
          <a:prstGeom prst="rect">
            <a:avLst/>
          </a:prstGeom>
          <a:solidFill>
            <a:srgbClr val="DEEAEC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4B8950-44EF-BC40-9CB3-DAF6BB39C851}"/>
              </a:ext>
            </a:extLst>
          </p:cNvPr>
          <p:cNvGrpSpPr/>
          <p:nvPr/>
        </p:nvGrpSpPr>
        <p:grpSpPr>
          <a:xfrm>
            <a:off x="4269280" y="1726850"/>
            <a:ext cx="467710" cy="493646"/>
            <a:chOff x="5314620" y="2462068"/>
            <a:chExt cx="1121412" cy="10599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B03DDB-A042-654A-8D9B-8FDCFAD4A689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98D6D7B-9E2B-8D44-A6F5-B543AA6C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E80EDD-BE7B-0B4C-AF55-70B64BBDED34}"/>
              </a:ext>
            </a:extLst>
          </p:cNvPr>
          <p:cNvSpPr txBox="1"/>
          <p:nvPr/>
        </p:nvSpPr>
        <p:spPr>
          <a:xfrm>
            <a:off x="5082804" y="1488842"/>
            <a:ext cx="137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K8S-Node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C0F5-4219-D844-A4E3-B0CDD7FCA7E8}"/>
              </a:ext>
            </a:extLst>
          </p:cNvPr>
          <p:cNvSpPr txBox="1"/>
          <p:nvPr/>
        </p:nvSpPr>
        <p:spPr>
          <a:xfrm>
            <a:off x="4418731" y="1807318"/>
            <a:ext cx="149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Fleet-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ms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A3A1E7-20BB-644D-9D1B-C038BBF282C8}"/>
              </a:ext>
            </a:extLst>
          </p:cNvPr>
          <p:cNvGrpSpPr/>
          <p:nvPr/>
        </p:nvGrpSpPr>
        <p:grpSpPr>
          <a:xfrm>
            <a:off x="10034418" y="1849110"/>
            <a:ext cx="1254681" cy="1136204"/>
            <a:chOff x="2011680" y="2468880"/>
            <a:chExt cx="640080" cy="600522"/>
          </a:xfrm>
        </p:grpSpPr>
        <p:sp>
          <p:nvSpPr>
            <p:cNvPr id="21" name="Object 61">
              <a:extLst>
                <a:ext uri="{FF2B5EF4-FFF2-40B4-BE49-F238E27FC236}">
                  <a16:creationId xmlns:a16="http://schemas.microsoft.com/office/drawing/2014/main" id="{83224A5A-AF2C-1F49-8FF7-E77E4F8C223E}"/>
                </a:ext>
              </a:extLst>
            </p:cNvPr>
            <p:cNvSpPr/>
            <p:nvPr/>
          </p:nvSpPr>
          <p:spPr>
            <a:xfrm>
              <a:off x="21031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1A8572"/>
              </a:solidFill>
              <a:prstDash val="solid"/>
            </a:ln>
          </p:spPr>
        </p:sp>
        <p:pic>
          <p:nvPicPr>
            <p:cNvPr id="22" name="Object 62" descr="public/generated/icons/User-https%3A%2F%2Fraw.githubusercontent.com%2FIBM-Design%2Ficons%2Fmaster%2Fdist%2Fsvg%2Fobject-based%2Fuser_64.svg.png">
              <a:extLst>
                <a:ext uri="{FF2B5EF4-FFF2-40B4-BE49-F238E27FC236}">
                  <a16:creationId xmlns:a16="http://schemas.microsoft.com/office/drawing/2014/main" id="{5D31E6AE-3B22-AE42-84E6-243F63E9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4560" y="2560320"/>
              <a:ext cx="274320" cy="274320"/>
            </a:xfrm>
            <a:prstGeom prst="rect">
              <a:avLst/>
            </a:prstGeom>
          </p:spPr>
        </p:pic>
        <p:sp>
          <p:nvSpPr>
            <p:cNvPr id="23" name="Object 63">
              <a:extLst>
                <a:ext uri="{FF2B5EF4-FFF2-40B4-BE49-F238E27FC236}">
                  <a16:creationId xmlns:a16="http://schemas.microsoft.com/office/drawing/2014/main" id="{9D8B9348-DDE0-F641-814D-053F56AB2DF2}"/>
                </a:ext>
              </a:extLst>
            </p:cNvPr>
            <p:cNvSpPr/>
            <p:nvPr/>
          </p:nvSpPr>
          <p:spPr>
            <a:xfrm>
              <a:off x="2011680" y="2971800"/>
              <a:ext cx="640080" cy="976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A8572"/>
                  </a:solidFill>
                  <a:latin typeface="IBM Plex Sans" panose="020B0503050203000203" pitchFamily="34" charset="77"/>
                  <a:cs typeface="Helvetica" pitchFamily="34" charset="-120"/>
                </a:rPr>
                <a:t>DEVELOPER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E318E5-D832-BA45-A274-7ADA38BAC17B}"/>
              </a:ext>
            </a:extLst>
          </p:cNvPr>
          <p:cNvCxnSpPr/>
          <p:nvPr/>
        </p:nvCxnSpPr>
        <p:spPr>
          <a:xfrm>
            <a:off x="9522028" y="1133654"/>
            <a:ext cx="0" cy="4767943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Object 6">
            <a:extLst>
              <a:ext uri="{FF2B5EF4-FFF2-40B4-BE49-F238E27FC236}">
                <a16:creationId xmlns:a16="http://schemas.microsoft.com/office/drawing/2014/main" id="{E1D54B1F-EE58-2849-8EFD-C5102CFAD393}"/>
              </a:ext>
            </a:extLst>
          </p:cNvPr>
          <p:cNvSpPr/>
          <p:nvPr/>
        </p:nvSpPr>
        <p:spPr>
          <a:xfrm flipH="1">
            <a:off x="8597003" y="2312829"/>
            <a:ext cx="1514506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  <p:txBody>
          <a:bodyPr/>
          <a:lstStyle/>
          <a:p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DAAB4F-C871-FF4B-9C03-C5EEBC8D25EE}"/>
              </a:ext>
            </a:extLst>
          </p:cNvPr>
          <p:cNvGrpSpPr/>
          <p:nvPr/>
        </p:nvGrpSpPr>
        <p:grpSpPr>
          <a:xfrm>
            <a:off x="9391188" y="2190909"/>
            <a:ext cx="243840" cy="243840"/>
            <a:chOff x="274320" y="914400"/>
            <a:chExt cx="182880" cy="182880"/>
          </a:xfrm>
        </p:grpSpPr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48896C31-A678-9C4A-99B4-161050B2993E}"/>
                </a:ext>
              </a:extLst>
            </p:cNvPr>
            <p:cNvSpPr/>
            <p:nvPr/>
          </p:nvSpPr>
          <p:spPr>
            <a:xfrm>
              <a:off x="274320" y="91440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C755F"/>
              </a:solidFill>
              <a:prstDash val="solid"/>
            </a:ln>
          </p:spPr>
        </p:sp>
        <p:sp>
          <p:nvSpPr>
            <p:cNvPr id="28" name="Object 10">
              <a:extLst>
                <a:ext uri="{FF2B5EF4-FFF2-40B4-BE49-F238E27FC236}">
                  <a16:creationId xmlns:a16="http://schemas.microsoft.com/office/drawing/2014/main" id="{066F34E0-9B9F-C143-B910-2FA93A998855}"/>
                </a:ext>
              </a:extLst>
            </p:cNvPr>
            <p:cNvSpPr/>
            <p:nvPr/>
          </p:nvSpPr>
          <p:spPr>
            <a:xfrm>
              <a:off x="274320" y="936590"/>
              <a:ext cx="182880" cy="1385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C755F"/>
                  </a:solidFill>
                  <a:latin typeface="IBM Plex Sans" panose="020B0503050203000203" pitchFamily="34" charset="77"/>
                  <a:cs typeface="Helvetica" pitchFamily="34" charset="-120"/>
                </a:rPr>
                <a:t>1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6F83EC47-7BAA-B443-B352-50C6097588D1}"/>
              </a:ext>
            </a:extLst>
          </p:cNvPr>
          <p:cNvSpPr/>
          <p:nvPr/>
        </p:nvSpPr>
        <p:spPr>
          <a:xfrm flipH="1">
            <a:off x="6374991" y="2039654"/>
            <a:ext cx="1179890" cy="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  <p:txBody>
          <a:bodyPr/>
          <a:lstStyle/>
          <a:p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5BBD2-034E-7E48-8B52-47DE3B0CBEAC}"/>
              </a:ext>
            </a:extLst>
          </p:cNvPr>
          <p:cNvSpPr/>
          <p:nvPr/>
        </p:nvSpPr>
        <p:spPr>
          <a:xfrm>
            <a:off x="4206411" y="2865138"/>
            <a:ext cx="2257108" cy="1335543"/>
          </a:xfrm>
          <a:prstGeom prst="rect">
            <a:avLst/>
          </a:prstGeom>
          <a:solidFill>
            <a:srgbClr val="DEEAEC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4826CF-1814-674A-81E1-74A112EEDC6C}"/>
              </a:ext>
            </a:extLst>
          </p:cNvPr>
          <p:cNvSpPr txBox="1"/>
          <p:nvPr/>
        </p:nvSpPr>
        <p:spPr>
          <a:xfrm>
            <a:off x="5097670" y="2903931"/>
            <a:ext cx="137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K8S-Node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84D656-F6A3-D943-9633-4515EDDACCA1}"/>
              </a:ext>
            </a:extLst>
          </p:cNvPr>
          <p:cNvSpPr txBox="1"/>
          <p:nvPr/>
        </p:nvSpPr>
        <p:spPr>
          <a:xfrm>
            <a:off x="4626677" y="3239394"/>
            <a:ext cx="195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Orders-command-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ms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600E0A-2C9D-3441-BEDF-18D4F8BE7D22}"/>
              </a:ext>
            </a:extLst>
          </p:cNvPr>
          <p:cNvSpPr/>
          <p:nvPr/>
        </p:nvSpPr>
        <p:spPr>
          <a:xfrm>
            <a:off x="4223347" y="4456871"/>
            <a:ext cx="2257108" cy="1444726"/>
          </a:xfrm>
          <a:prstGeom prst="rect">
            <a:avLst/>
          </a:prstGeom>
          <a:solidFill>
            <a:srgbClr val="DEEAEC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IBM Plex Sans" panose="020B0503050203000203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4EAA6C-6BCA-854C-B5E3-3BA477C74B51}"/>
              </a:ext>
            </a:extLst>
          </p:cNvPr>
          <p:cNvSpPr txBox="1"/>
          <p:nvPr/>
        </p:nvSpPr>
        <p:spPr>
          <a:xfrm>
            <a:off x="5114606" y="4495663"/>
            <a:ext cx="137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K8S-Node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547429-9D91-D242-8076-FA87640855F0}"/>
              </a:ext>
            </a:extLst>
          </p:cNvPr>
          <p:cNvSpPr txBox="1"/>
          <p:nvPr/>
        </p:nvSpPr>
        <p:spPr>
          <a:xfrm>
            <a:off x="4613766" y="3769221"/>
            <a:ext cx="149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voyages-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ms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58F0D912-6AFF-C941-9854-14E15122B26D}"/>
              </a:ext>
            </a:extLst>
          </p:cNvPr>
          <p:cNvSpPr/>
          <p:nvPr/>
        </p:nvSpPr>
        <p:spPr>
          <a:xfrm flipV="1">
            <a:off x="1232689" y="2541138"/>
            <a:ext cx="2821321" cy="388976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  <p:txBody>
          <a:bodyPr/>
          <a:lstStyle/>
          <a:p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0EFE4E-A023-7444-9C75-244AC5C64BB0}"/>
              </a:ext>
            </a:extLst>
          </p:cNvPr>
          <p:cNvSpPr txBox="1"/>
          <p:nvPr/>
        </p:nvSpPr>
        <p:spPr>
          <a:xfrm>
            <a:off x="4393054" y="2431822"/>
            <a:ext cx="149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KC-UI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99A1284-6338-464D-B6BB-C4DD4C727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444" y="4321502"/>
            <a:ext cx="3100288" cy="49684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3" name="Object 6">
            <a:extLst>
              <a:ext uri="{FF2B5EF4-FFF2-40B4-BE49-F238E27FC236}">
                <a16:creationId xmlns:a16="http://schemas.microsoft.com/office/drawing/2014/main" id="{CBD7609C-D53B-7F4B-A6E8-23D8E08DAAC0}"/>
              </a:ext>
            </a:extLst>
          </p:cNvPr>
          <p:cNvSpPr/>
          <p:nvPr/>
        </p:nvSpPr>
        <p:spPr>
          <a:xfrm flipH="1">
            <a:off x="6457163" y="2234112"/>
            <a:ext cx="1093620" cy="1173720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  <p:txBody>
          <a:bodyPr/>
          <a:lstStyle/>
          <a:p>
            <a:endParaRPr lang="en-US" sz="2400"/>
          </a:p>
        </p:txBody>
      </p:sp>
      <p:sp>
        <p:nvSpPr>
          <p:cNvPr id="54" name="Object 6">
            <a:extLst>
              <a:ext uri="{FF2B5EF4-FFF2-40B4-BE49-F238E27FC236}">
                <a16:creationId xmlns:a16="http://schemas.microsoft.com/office/drawing/2014/main" id="{4866F77C-17E4-8C4A-933D-D241C9E922D3}"/>
              </a:ext>
            </a:extLst>
          </p:cNvPr>
          <p:cNvSpPr/>
          <p:nvPr/>
        </p:nvSpPr>
        <p:spPr>
          <a:xfrm flipH="1">
            <a:off x="6508550" y="2386511"/>
            <a:ext cx="1194633" cy="2321589"/>
          </a:xfrm>
          <a:prstGeom prst="line">
            <a:avLst/>
          </a:prstGeom>
          <a:noFill/>
          <a:ln w="12700">
            <a:solidFill>
              <a:srgbClr val="646365"/>
            </a:solidFill>
            <a:prstDash val="solid"/>
            <a:tailEnd type="arrow"/>
          </a:ln>
        </p:spPr>
        <p:txBody>
          <a:bodyPr/>
          <a:lstStyle/>
          <a:p>
            <a:endParaRPr lang="en-US" sz="24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7FE92DA-C8B7-BE45-8AA8-9174D3524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6" y="3115603"/>
            <a:ext cx="3427945" cy="52888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3E98450-AB62-3E4E-B5D6-7FA88DB6160A}"/>
              </a:ext>
            </a:extLst>
          </p:cNvPr>
          <p:cNvGrpSpPr/>
          <p:nvPr/>
        </p:nvGrpSpPr>
        <p:grpSpPr>
          <a:xfrm>
            <a:off x="4258565" y="3086159"/>
            <a:ext cx="467710" cy="493646"/>
            <a:chOff x="5314620" y="2462068"/>
            <a:chExt cx="1121412" cy="10599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B24B8B-0DA1-8648-84EC-8F6329F1547A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0BFA420-A04B-1249-B5C5-C6859EC1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492D7B-DB43-C640-81A7-244C543B2984}"/>
              </a:ext>
            </a:extLst>
          </p:cNvPr>
          <p:cNvGrpSpPr/>
          <p:nvPr/>
        </p:nvGrpSpPr>
        <p:grpSpPr>
          <a:xfrm>
            <a:off x="4261065" y="3643291"/>
            <a:ext cx="467710" cy="493646"/>
            <a:chOff x="5314620" y="2462068"/>
            <a:chExt cx="1121412" cy="1059928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8F4641-C9D3-F749-B7A2-EEB89A9F27EA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B133A5A-226E-C042-8212-199B564F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2538024-FE46-A44C-AFEE-1884F205D958}"/>
              </a:ext>
            </a:extLst>
          </p:cNvPr>
          <p:cNvGrpSpPr/>
          <p:nvPr/>
        </p:nvGrpSpPr>
        <p:grpSpPr>
          <a:xfrm>
            <a:off x="4231126" y="4664844"/>
            <a:ext cx="467710" cy="493646"/>
            <a:chOff x="5314620" y="2462068"/>
            <a:chExt cx="1121412" cy="105992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24018C6-2FBD-4148-A14A-BACAEBFE3D6E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D81A8A8-789E-F348-8964-26C54A19E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195844-C800-7D4C-8CC9-6A20795BB469}"/>
              </a:ext>
            </a:extLst>
          </p:cNvPr>
          <p:cNvGrpSpPr/>
          <p:nvPr/>
        </p:nvGrpSpPr>
        <p:grpSpPr>
          <a:xfrm>
            <a:off x="4258565" y="5335268"/>
            <a:ext cx="467710" cy="493646"/>
            <a:chOff x="5314620" y="2462068"/>
            <a:chExt cx="1121412" cy="105992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9A1A10-6F79-484C-921F-6799295A7385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0D10562-B36A-4846-B56F-9F764056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61EF943-F40C-CD47-8586-74D0F94915E7}"/>
              </a:ext>
            </a:extLst>
          </p:cNvPr>
          <p:cNvSpPr txBox="1"/>
          <p:nvPr/>
        </p:nvSpPr>
        <p:spPr>
          <a:xfrm>
            <a:off x="4628688" y="4814595"/>
            <a:ext cx="195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Orders-query-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ms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9D6F19-4127-2F49-82B6-4C5768685665}"/>
              </a:ext>
            </a:extLst>
          </p:cNvPr>
          <p:cNvSpPr txBox="1"/>
          <p:nvPr/>
        </p:nvSpPr>
        <p:spPr>
          <a:xfrm>
            <a:off x="4705287" y="5460915"/>
            <a:ext cx="1950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Containers-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77"/>
              </a:rPr>
              <a:t>ms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5A4CB4-0C05-CA4D-91F4-1157E5AAFB57}"/>
              </a:ext>
            </a:extLst>
          </p:cNvPr>
          <p:cNvGrpSpPr/>
          <p:nvPr/>
        </p:nvGrpSpPr>
        <p:grpSpPr>
          <a:xfrm>
            <a:off x="4358136" y="2268977"/>
            <a:ext cx="467710" cy="493646"/>
            <a:chOff x="5314620" y="2462068"/>
            <a:chExt cx="1121412" cy="105992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E135309-541B-2742-AB24-04FA6F9300FF}"/>
                </a:ext>
              </a:extLst>
            </p:cNvPr>
            <p:cNvSpPr/>
            <p:nvPr/>
          </p:nvSpPr>
          <p:spPr>
            <a:xfrm>
              <a:off x="5314620" y="2462068"/>
              <a:ext cx="1121412" cy="105992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BM Plex Sans" panose="020B0503050203000203" pitchFamily="34" charset="77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DA0193D-4B94-B74D-80E5-0945A82C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073" y="2628767"/>
              <a:ext cx="780615" cy="657242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B0FB55-8B32-D64E-9556-1B7C55D9F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36" y="5495360"/>
            <a:ext cx="3162403" cy="4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B24B-D309-EB42-A7E1-B2C2E9A2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24D0E-630D-2B47-B1DB-C9140CFB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95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014B-8D04-8444-967B-CB936B30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A89FF-0174-0B40-8BE5-8692C378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20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73B639-7817-6B4D-AFD3-2F074F611EF7}"/>
              </a:ext>
            </a:extLst>
          </p:cNvPr>
          <p:cNvSpPr/>
          <p:nvPr/>
        </p:nvSpPr>
        <p:spPr>
          <a:xfrm>
            <a:off x="889369" y="2987046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Fleet / Ships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334698-9393-C14C-81A6-4A5A0CB7B7D5}"/>
              </a:ext>
            </a:extLst>
          </p:cNvPr>
          <p:cNvSpPr/>
          <p:nvPr/>
        </p:nvSpPr>
        <p:spPr>
          <a:xfrm>
            <a:off x="8132429" y="4708841"/>
            <a:ext cx="1384432" cy="6152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7694D0-995F-B745-9F0E-986F1C1D241F}"/>
              </a:ext>
            </a:extLst>
          </p:cNvPr>
          <p:cNvSpPr/>
          <p:nvPr/>
        </p:nvSpPr>
        <p:spPr>
          <a:xfrm>
            <a:off x="2945309" y="2974987"/>
            <a:ext cx="1486840" cy="9264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Command 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51CB7-B500-9F48-A7E8-FD12A39A87C7}"/>
              </a:ext>
            </a:extLst>
          </p:cNvPr>
          <p:cNvSpPr/>
          <p:nvPr/>
        </p:nvSpPr>
        <p:spPr>
          <a:xfrm>
            <a:off x="6645592" y="2995373"/>
            <a:ext cx="1486837" cy="9181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Voyages 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7E611-1E46-4247-8B86-A0CB2CEA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4" y="5124526"/>
            <a:ext cx="3427945" cy="52888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D5F3604-1B6A-C741-A0C1-D90837F8BCE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1562925" y="4011944"/>
            <a:ext cx="1223080" cy="1002084"/>
          </a:xfrm>
          <a:prstGeom prst="bentConnector3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204662-B493-604E-9381-34BCB5744B7C}"/>
              </a:ext>
            </a:extLst>
          </p:cNvPr>
          <p:cNvSpPr/>
          <p:nvPr/>
        </p:nvSpPr>
        <p:spPr>
          <a:xfrm>
            <a:off x="4774116" y="2987046"/>
            <a:ext cx="1486840" cy="9264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Query MS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306A53F-AE9F-E34D-B9B5-59D6DAA54AC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764206" y="4228413"/>
            <a:ext cx="1251493" cy="597554"/>
          </a:xfrm>
          <a:prstGeom prst="bentConnector3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921239D-9DD2-9F49-A708-122A304817C3}"/>
              </a:ext>
            </a:extLst>
          </p:cNvPr>
          <p:cNvCxnSpPr>
            <a:cxnSpLocks/>
            <a:stCxn id="12" idx="2"/>
            <a:endCxn id="9" idx="3"/>
          </p:cNvCxnSpPr>
          <p:nvPr/>
        </p:nvCxnSpPr>
        <p:spPr>
          <a:xfrm rot="5400000">
            <a:off x="4215776" y="4087207"/>
            <a:ext cx="1475465" cy="1128057"/>
          </a:xfrm>
          <a:prstGeom prst="bentConnector2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C99723-DC9F-0A46-9E9E-A32017D13484}"/>
              </a:ext>
            </a:extLst>
          </p:cNvPr>
          <p:cNvSpPr/>
          <p:nvPr/>
        </p:nvSpPr>
        <p:spPr>
          <a:xfrm>
            <a:off x="4432149" y="1511581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User Interface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KC-UI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A90851A-50DF-C648-95FE-E32371E4C7FC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 rot="5400000">
            <a:off x="3164281" y="935123"/>
            <a:ext cx="561065" cy="3542780"/>
          </a:xfrm>
          <a:prstGeom prst="bentConnector3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7BC6A58-FD41-0341-9078-B5BAB79D6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39" y="5890047"/>
            <a:ext cx="3162403" cy="421030"/>
          </a:xfrm>
          <a:prstGeom prst="rect">
            <a:avLst/>
          </a:prstGeom>
        </p:spPr>
      </p:pic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02AAE42-BA0E-BE49-BD2E-B95C8A90466A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 rot="16200000" flipH="1">
            <a:off x="8616066" y="5532671"/>
            <a:ext cx="565955" cy="14879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AEA6774-C5E1-8943-9D20-0CFDB8645639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151515" y="3303871"/>
            <a:ext cx="1627864" cy="2847129"/>
          </a:xfrm>
          <a:prstGeom prst="bentConnector2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591B8F6-9498-8F47-BEAD-39CACF78D745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4177963" y="1936747"/>
            <a:ext cx="549006" cy="152747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DC33C8C8-B216-5F42-B123-3DC25D23B789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16200000" flipH="1">
            <a:off x="5086337" y="2555846"/>
            <a:ext cx="561065" cy="301333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A81F216-3D47-B748-96D7-4634E82567BF}"/>
              </a:ext>
            </a:extLst>
          </p:cNvPr>
          <p:cNvCxnSpPr>
            <a:cxnSpLocks/>
            <a:stCxn id="6" idx="1"/>
            <a:endCxn id="9" idx="2"/>
          </p:cNvCxnSpPr>
          <p:nvPr/>
        </p:nvCxnSpPr>
        <p:spPr>
          <a:xfrm rot="10800000" flipV="1">
            <a:off x="2675507" y="5016467"/>
            <a:ext cx="5456922" cy="636942"/>
          </a:xfrm>
          <a:prstGeom prst="bentConnector4">
            <a:avLst>
              <a:gd name="adj1" fmla="val 6246"/>
              <a:gd name="adj2" fmla="val 135890"/>
            </a:avLst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333E517-8757-B348-8ABA-F8B118DB911D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6000256" y="1968781"/>
            <a:ext cx="1388755" cy="1026592"/>
          </a:xfrm>
          <a:prstGeom prst="bentConnector2">
            <a:avLst/>
          </a:prstGeom>
          <a:ln w="317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Steam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21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36246" y="2171663"/>
            <a:ext cx="1304065" cy="31258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18157" y="2510217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Producer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15573" y="3220556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Producer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15577" y="4227946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Producer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58354" y="1939357"/>
            <a:ext cx="476983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Broker Server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34023" y="2215745"/>
            <a:ext cx="1304065" cy="31258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9015934" y="2554299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Consumer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013350" y="3264638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Consumer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013350" y="4086143"/>
            <a:ext cx="1092632" cy="4339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Consumer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21520" y="1785469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Consumer group</a:t>
            </a:r>
          </a:p>
        </p:txBody>
      </p:sp>
      <p:cxnSp>
        <p:nvCxnSpPr>
          <p:cNvPr id="43" name="Straight Arrow Connector 42"/>
          <p:cNvCxnSpPr>
            <a:stCxn id="21" idx="3"/>
            <a:endCxn id="24" idx="1"/>
          </p:cNvCxnSpPr>
          <p:nvPr/>
        </p:nvCxnSpPr>
        <p:spPr>
          <a:xfrm flipV="1">
            <a:off x="2210789" y="2496360"/>
            <a:ext cx="1211230" cy="230833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904420" y="3000960"/>
            <a:ext cx="476983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Broker Server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38493" y="4185743"/>
            <a:ext cx="476983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Broker Server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F632A3F-A8F5-1644-9262-78549B4E1189}"/>
              </a:ext>
            </a:extLst>
          </p:cNvPr>
          <p:cNvSpPr/>
          <p:nvPr/>
        </p:nvSpPr>
        <p:spPr>
          <a:xfrm>
            <a:off x="5468130" y="2269696"/>
            <a:ext cx="1083435" cy="43624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Partition 2 Replica 1</a:t>
            </a:r>
          </a:p>
        </p:txBody>
      </p:sp>
      <p:cxnSp>
        <p:nvCxnSpPr>
          <p:cNvPr id="49" name="Straight Arrow Connector 48"/>
          <p:cNvCxnSpPr>
            <a:cxnSpLocks/>
            <a:stCxn id="24" idx="3"/>
            <a:endCxn id="29" idx="1"/>
          </p:cNvCxnSpPr>
          <p:nvPr/>
        </p:nvCxnSpPr>
        <p:spPr>
          <a:xfrm>
            <a:off x="4638171" y="2496360"/>
            <a:ext cx="4377763" cy="27491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25" idx="3"/>
            <a:endCxn id="30" idx="1"/>
          </p:cNvCxnSpPr>
          <p:nvPr/>
        </p:nvCxnSpPr>
        <p:spPr>
          <a:xfrm flipV="1">
            <a:off x="5119730" y="3481614"/>
            <a:ext cx="3893620" cy="136768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26" idx="3"/>
            <a:endCxn id="32" idx="1"/>
          </p:cNvCxnSpPr>
          <p:nvPr/>
        </p:nvCxnSpPr>
        <p:spPr>
          <a:xfrm flipV="1">
            <a:off x="5092605" y="4303119"/>
            <a:ext cx="3920745" cy="351553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41233" y="3336497"/>
            <a:ext cx="1083435" cy="43624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Partition 1 Replica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732714" y="5428645"/>
            <a:ext cx="6560800" cy="1012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ZooKeeper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 Ensemble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17BD2-0197-E343-BACA-4BB9573CB896}"/>
              </a:ext>
            </a:extLst>
          </p:cNvPr>
          <p:cNvGrpSpPr/>
          <p:nvPr/>
        </p:nvGrpSpPr>
        <p:grpSpPr>
          <a:xfrm>
            <a:off x="3134171" y="5832295"/>
            <a:ext cx="5450804" cy="454699"/>
            <a:chOff x="2488712" y="5928190"/>
            <a:chExt cx="5450804" cy="454699"/>
          </a:xfrm>
        </p:grpSpPr>
        <p:sp>
          <p:nvSpPr>
            <p:cNvPr id="78" name="Rectangle 77"/>
            <p:cNvSpPr/>
            <p:nvPr/>
          </p:nvSpPr>
          <p:spPr>
            <a:xfrm>
              <a:off x="2488712" y="5943600"/>
              <a:ext cx="1509851" cy="4392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Node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18356" y="5943599"/>
              <a:ext cx="1509851" cy="4392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Node 2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429665" y="5928190"/>
              <a:ext cx="1509851" cy="4392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>
                  <a:solidFill>
                    <a:schemeClr val="accent4">
                      <a:lumMod val="50000"/>
                    </a:schemeClr>
                  </a:solidFill>
                </a:rPr>
                <a:t>Node 3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30094" y="413750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Partition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4181" y="311939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Partition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93607" y="1946186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Partition 1</a:t>
            </a:r>
          </a:p>
        </p:txBody>
      </p:sp>
      <p:sp>
        <p:nvSpPr>
          <p:cNvPr id="25" name="Can 24"/>
          <p:cNvSpPr/>
          <p:nvPr/>
        </p:nvSpPr>
        <p:spPr>
          <a:xfrm rot="16200000">
            <a:off x="4315776" y="3010306"/>
            <a:ext cx="391755" cy="1216152"/>
          </a:xfrm>
          <a:prstGeom prst="ca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 b</a:t>
            </a:r>
          </a:p>
        </p:txBody>
      </p:sp>
      <p:sp>
        <p:nvSpPr>
          <p:cNvPr id="26" name="Can 25"/>
          <p:cNvSpPr/>
          <p:nvPr/>
        </p:nvSpPr>
        <p:spPr>
          <a:xfrm rot="16200000">
            <a:off x="4406953" y="4159182"/>
            <a:ext cx="380324" cy="990979"/>
          </a:xfrm>
          <a:prstGeom prst="ca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70" name="Straight Arrow Connector 69"/>
          <p:cNvCxnSpPr>
            <a:cxnSpLocks/>
            <a:stCxn id="22" idx="3"/>
            <a:endCxn id="26" idx="0"/>
          </p:cNvCxnSpPr>
          <p:nvPr/>
        </p:nvCxnSpPr>
        <p:spPr>
          <a:xfrm>
            <a:off x="2208205" y="3437532"/>
            <a:ext cx="1988502" cy="1217140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21" idx="3"/>
            <a:endCxn id="25" idx="0"/>
          </p:cNvCxnSpPr>
          <p:nvPr/>
        </p:nvCxnSpPr>
        <p:spPr>
          <a:xfrm>
            <a:off x="2210789" y="2727193"/>
            <a:ext cx="1790728" cy="891189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 rot="16200000">
            <a:off x="3834217" y="1888284"/>
            <a:ext cx="391755" cy="1216152"/>
          </a:xfrm>
          <a:prstGeom prst="ca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 b c d 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23616" y="1400363"/>
            <a:ext cx="2514833" cy="394123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 topic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3233C6-4655-7147-8236-E1F9CB5DDA0C}"/>
              </a:ext>
            </a:extLst>
          </p:cNvPr>
          <p:cNvSpPr/>
          <p:nvPr/>
        </p:nvSpPr>
        <p:spPr>
          <a:xfrm>
            <a:off x="5450201" y="4600519"/>
            <a:ext cx="1083435" cy="43624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Partition 1 Replica 2</a:t>
            </a:r>
          </a:p>
        </p:txBody>
      </p:sp>
    </p:spTree>
    <p:extLst>
      <p:ext uri="{BB962C8B-B14F-4D97-AF65-F5344CB8AC3E}">
        <p14:creationId xmlns:p14="http://schemas.microsoft.com/office/powerpoint/2010/main" val="185085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739874" y="1090445"/>
            <a:ext cx="1916446" cy="305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Broker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8793" y="1090445"/>
            <a:ext cx="1916446" cy="305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Broker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482323"/>
          </a:xfrm>
        </p:spPr>
        <p:txBody>
          <a:bodyPr/>
          <a:lstStyle/>
          <a:p>
            <a:r>
              <a:rPr lang="en-US" dirty="0"/>
              <a:t>Kafka Topic / Partition/ Replicas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22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43616" y="2058691"/>
            <a:ext cx="914400" cy="263471"/>
          </a:xfrm>
          <a:prstGeom prst="rect">
            <a:avLst/>
          </a:prstGeom>
          <a:pattFill prst="dkVert">
            <a:fgClr>
              <a:schemeClr val="tx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40897" y="2717005"/>
            <a:ext cx="914400" cy="263471"/>
          </a:xfrm>
          <a:prstGeom prst="rect">
            <a:avLst/>
          </a:prstGeom>
          <a:pattFill prst="dkVert">
            <a:fgClr>
              <a:schemeClr val="tx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0897" y="1433326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69942" y="1111005"/>
            <a:ext cx="1916446" cy="3033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Broker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4510" y="1438760"/>
            <a:ext cx="914400" cy="263471"/>
          </a:xfrm>
          <a:prstGeom prst="rect">
            <a:avLst/>
          </a:prstGeom>
          <a:pattFill prst="dkVert">
            <a:fgClr>
              <a:schemeClr val="tx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95647" y="1348353"/>
            <a:ext cx="9025247" cy="425873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accent3">
                    <a:lumMod val="50000"/>
                  </a:schemeClr>
                </a:solidFill>
              </a:rPr>
              <a:t>Partition 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09816" y="1428235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09952" y="2113880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40897" y="2113064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09952" y="2738325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09816" y="2706628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05547" y="1987641"/>
            <a:ext cx="9025247" cy="425873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Partition 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41172" y="2617039"/>
            <a:ext cx="9025247" cy="425873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Partition 2</a:t>
            </a:r>
          </a:p>
        </p:txBody>
      </p:sp>
      <p:sp>
        <p:nvSpPr>
          <p:cNvPr id="3" name="Left Brace 2"/>
          <p:cNvSpPr/>
          <p:nvPr/>
        </p:nvSpPr>
        <p:spPr>
          <a:xfrm>
            <a:off x="154379" y="1348353"/>
            <a:ext cx="409988" cy="1694559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8131" y="1009402"/>
            <a:ext cx="661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inTopic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69942" y="4581316"/>
            <a:ext cx="914400" cy="263471"/>
          </a:xfrm>
          <a:prstGeom prst="rect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868161" y="4593736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3">
                    <a:lumMod val="50000"/>
                  </a:schemeClr>
                </a:solidFill>
              </a:rPr>
              <a:t>Replicat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53761" y="4955004"/>
            <a:ext cx="914400" cy="263471"/>
          </a:xfrm>
          <a:prstGeom prst="rect">
            <a:avLst/>
          </a:prstGeom>
          <a:pattFill prst="dkVert">
            <a:fgClr>
              <a:schemeClr val="tx2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78057" y="4936140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Primary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953761" y="5367647"/>
            <a:ext cx="92429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86736" y="5409081"/>
            <a:ext cx="1062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3">
                    <a:lumMod val="50000"/>
                  </a:schemeClr>
                </a:solidFill>
              </a:rPr>
              <a:t>old             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306553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 flipH="1">
            <a:off x="7929208" y="501301"/>
            <a:ext cx="1442803" cy="4482957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106890" y="2534431"/>
            <a:ext cx="1217699" cy="313986"/>
          </a:xfrm>
          <a:prstGeom prst="rect">
            <a:avLst/>
          </a:prstGeom>
          <a:solidFill>
            <a:srgbClr val="EC5798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Zookeeper-3</a:t>
            </a:r>
          </a:p>
        </p:txBody>
      </p:sp>
      <p:sp>
        <p:nvSpPr>
          <p:cNvPr id="73" name="Rounded Rectangle 72"/>
          <p:cNvSpPr/>
          <p:nvPr/>
        </p:nvSpPr>
        <p:spPr>
          <a:xfrm flipH="1">
            <a:off x="7665929" y="652839"/>
            <a:ext cx="1442803" cy="455589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823077" y="2531190"/>
            <a:ext cx="1217699" cy="313986"/>
          </a:xfrm>
          <a:prstGeom prst="rect">
            <a:avLst/>
          </a:prstGeom>
          <a:solidFill>
            <a:srgbClr val="EC5798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Zookeeper-2</a:t>
            </a:r>
          </a:p>
        </p:txBody>
      </p:sp>
      <p:sp>
        <p:nvSpPr>
          <p:cNvPr id="71" name="Rounded Rectangle 70"/>
          <p:cNvSpPr/>
          <p:nvPr/>
        </p:nvSpPr>
        <p:spPr>
          <a:xfrm flipH="1">
            <a:off x="7430404" y="830358"/>
            <a:ext cx="1442803" cy="455589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49" name="Rounded Rectangle 48"/>
          <p:cNvSpPr/>
          <p:nvPr/>
        </p:nvSpPr>
        <p:spPr>
          <a:xfrm flipH="1">
            <a:off x="5867594" y="652839"/>
            <a:ext cx="1442803" cy="4597751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86" name="Rounded Rectangle 85"/>
          <p:cNvSpPr/>
          <p:nvPr/>
        </p:nvSpPr>
        <p:spPr>
          <a:xfrm flipH="1">
            <a:off x="543179" y="1014804"/>
            <a:ext cx="1608731" cy="352542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rgbClr val="7030A0"/>
                </a:solidFill>
              </a:rPr>
              <a:t>Master 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 flipH="1">
            <a:off x="450154" y="1159287"/>
            <a:ext cx="1608731" cy="352542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rgbClr val="7030A0"/>
                </a:solidFill>
              </a:rPr>
              <a:t>Master 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 flipH="1">
            <a:off x="2527412" y="920136"/>
            <a:ext cx="1377238" cy="3689564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Proxy</a:t>
            </a:r>
          </a:p>
        </p:txBody>
      </p:sp>
      <p:sp>
        <p:nvSpPr>
          <p:cNvPr id="56" name="Rounded Rectangle 55"/>
          <p:cNvSpPr/>
          <p:nvPr/>
        </p:nvSpPr>
        <p:spPr>
          <a:xfrm flipH="1">
            <a:off x="2368169" y="1108155"/>
            <a:ext cx="1429806" cy="3699666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Proxy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7" y="95839"/>
            <a:ext cx="10886813" cy="352382"/>
          </a:xfrm>
        </p:spPr>
        <p:txBody>
          <a:bodyPr/>
          <a:lstStyle/>
          <a:p>
            <a:r>
              <a:rPr lang="en-US" dirty="0"/>
              <a:t>Solution Run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23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 flipH="1">
            <a:off x="359150" y="1315531"/>
            <a:ext cx="1608731" cy="3808080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7030A0"/>
                </a:solidFill>
              </a:rPr>
              <a:t>Master </a:t>
            </a:r>
            <a:r>
              <a:rPr lang="mr-IN" sz="1200" dirty="0">
                <a:solidFill>
                  <a:srgbClr val="7030A0"/>
                </a:solidFill>
              </a:rPr>
              <a:t>–</a:t>
            </a:r>
            <a:r>
              <a:rPr lang="en-US" sz="1200" dirty="0">
                <a:solidFill>
                  <a:srgbClr val="7030A0"/>
                </a:solidFill>
              </a:rPr>
              <a:t> boot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9153" y="5123611"/>
            <a:ext cx="1608733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5BBF"/>
                </a:solidFill>
              </a:rPr>
              <a:t>icp</a:t>
            </a:r>
            <a:r>
              <a:rPr lang="en-US" sz="1200" dirty="0">
                <a:solidFill>
                  <a:srgbClr val="005BBF"/>
                </a:solidFill>
              </a:rPr>
              <a:t>-masters</a:t>
            </a: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pic>
        <p:nvPicPr>
          <p:cNvPr id="7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59" y="4745352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2261880" y="5123611"/>
            <a:ext cx="1419128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5BBF"/>
                </a:solidFill>
              </a:rPr>
              <a:t>icp</a:t>
            </a:r>
            <a:r>
              <a:rPr lang="en-US" sz="1200" dirty="0">
                <a:solidFill>
                  <a:srgbClr val="005BBF"/>
                </a:solidFill>
              </a:rPr>
              <a:t>-proxies</a:t>
            </a: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25580" y="5361848"/>
            <a:ext cx="1530782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5BBF"/>
                </a:solidFill>
              </a:rPr>
              <a:t>icp-worker1</a:t>
            </a:r>
            <a:endParaRPr lang="en-US" sz="1200" dirty="0">
              <a:solidFill>
                <a:srgbClr val="005BBF"/>
              </a:solidFill>
            </a:endParaRP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20337" y="5393245"/>
            <a:ext cx="1406408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5BBF"/>
                </a:solidFill>
              </a:rPr>
              <a:t>icp-worker2</a:t>
            </a: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427859" y="5409340"/>
            <a:ext cx="1428294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5BBF"/>
                </a:solidFill>
              </a:rPr>
              <a:t>icp-worker3</a:t>
            </a: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63216" y="1708213"/>
            <a:ext cx="1230950" cy="2478489"/>
            <a:chOff x="563216" y="1708213"/>
            <a:chExt cx="1230950" cy="2478489"/>
          </a:xfrm>
        </p:grpSpPr>
        <p:sp>
          <p:nvSpPr>
            <p:cNvPr id="17" name="Rectangle 16"/>
            <p:cNvSpPr/>
            <p:nvPr/>
          </p:nvSpPr>
          <p:spPr>
            <a:xfrm>
              <a:off x="576467" y="2569566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Calico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467" y="1708213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>
                  <a:solidFill>
                    <a:srgbClr val="9D381C"/>
                  </a:solidFill>
                </a:rPr>
                <a:t>API-Server</a:t>
              </a:r>
              <a:endParaRPr lang="en-US" sz="1200" dirty="0">
                <a:solidFill>
                  <a:srgbClr val="9D381C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6467" y="2144811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Authentication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6467" y="3014299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Helm repo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3216" y="3427983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ICP router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3216" y="3872716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>
                  <a:solidFill>
                    <a:srgbClr val="9D381C"/>
                  </a:solidFill>
                </a:rPr>
                <a:t>elasticsearch</a:t>
              </a:r>
              <a:endParaRPr lang="en-US" sz="1200" dirty="0">
                <a:solidFill>
                  <a:srgbClr val="9D381C"/>
                </a:solidFill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 flipH="1">
            <a:off x="2260657" y="1339110"/>
            <a:ext cx="1442803" cy="3766067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Proxy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73209" y="1732686"/>
            <a:ext cx="1223020" cy="1648215"/>
            <a:chOff x="2373209" y="1732686"/>
            <a:chExt cx="1223020" cy="1648215"/>
          </a:xfrm>
        </p:grpSpPr>
        <p:sp>
          <p:nvSpPr>
            <p:cNvPr id="24" name="Rectangle 23"/>
            <p:cNvSpPr/>
            <p:nvPr/>
          </p:nvSpPr>
          <p:spPr>
            <a:xfrm>
              <a:off x="2378530" y="1732686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Calico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78530" y="2200999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http backend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78530" y="2637729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Nginx ingress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73209" y="3066915"/>
              <a:ext cx="1217699" cy="31398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7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rgbClr val="9D381C"/>
                  </a:solidFill>
                </a:rPr>
                <a:t>k8s proxy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1028" y="6238134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The list of components is </a:t>
            </a:r>
            <a:r>
              <a:rPr lang="en-US" sz="1400"/>
              <a:t>not exhaustive</a:t>
            </a:r>
          </a:p>
        </p:txBody>
      </p:sp>
      <p:sp>
        <p:nvSpPr>
          <p:cNvPr id="32" name="Rounded Rectangle 31"/>
          <p:cNvSpPr/>
          <p:nvPr/>
        </p:nvSpPr>
        <p:spPr>
          <a:xfrm flipH="1">
            <a:off x="4048034" y="774916"/>
            <a:ext cx="1442803" cy="455589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60590" y="1123111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Calico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60590" y="1521365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k8s proxy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160590" y="1993871"/>
            <a:ext cx="1217699" cy="313986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2849" y="2003915"/>
            <a:ext cx="1217699" cy="313986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broker-3</a:t>
            </a:r>
          </a:p>
          <a:p>
            <a:pPr algn="r"/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flipH="1">
            <a:off x="5686062" y="766026"/>
            <a:ext cx="1442803" cy="455589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863498" y="1195999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Calico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863498" y="1594253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k8s proxy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63495" y="2012767"/>
            <a:ext cx="1217699" cy="313986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broker-2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573024" y="1195999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Calico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573024" y="1594253"/>
            <a:ext cx="1217699" cy="313986"/>
          </a:xfrm>
          <a:prstGeom prst="rect">
            <a:avLst/>
          </a:prstGeom>
          <a:solidFill>
            <a:schemeClr val="bg2">
              <a:lumMod val="60000"/>
              <a:lumOff val="4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9D381C"/>
                </a:solidFill>
              </a:rPr>
              <a:t>k8s proxy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6632" y="5680458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172.16.40.130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99856" y="5933948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172.16.40.136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12543" y="6000982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172.16.40.138*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81145" y="571514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172.16.40.133*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05745" y="594759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172.16.40.137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002871" y="2942916"/>
            <a:ext cx="1262350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5BBF"/>
                </a:solidFill>
              </a:rPr>
              <a:t>sterfs</a:t>
            </a:r>
            <a:endParaRPr lang="en-US" sz="1200" dirty="0">
              <a:solidFill>
                <a:srgbClr val="005BBF"/>
              </a:solidFill>
            </a:endParaRP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498040" y="2534135"/>
            <a:ext cx="1217699" cy="313986"/>
          </a:xfrm>
          <a:prstGeom prst="rect">
            <a:avLst/>
          </a:prstGeom>
          <a:solidFill>
            <a:srgbClr val="EC5798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Zookeeper-1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147550" y="3030793"/>
            <a:ext cx="1217699" cy="466998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Stream Processor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106924" y="3643425"/>
            <a:ext cx="1321819" cy="313986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Event Producer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38815" y="1958185"/>
            <a:ext cx="5626825" cy="425873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3836234" y="2484841"/>
            <a:ext cx="5626825" cy="426161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84" y="4742771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60" y="4983901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75" y="4999399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88" y="5030395"/>
            <a:ext cx="897912" cy="33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ounded Rectangle 79"/>
          <p:cNvSpPr/>
          <p:nvPr/>
        </p:nvSpPr>
        <p:spPr>
          <a:xfrm>
            <a:off x="10189108" y="6038920"/>
            <a:ext cx="1296334" cy="291061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3">
                    <a:lumMod val="50000"/>
                  </a:schemeClr>
                </a:solidFill>
              </a:rPr>
              <a:t>deployment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0155271" y="3095316"/>
            <a:ext cx="1262350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5BBF"/>
                </a:solidFill>
              </a:rPr>
              <a:t>glusterfs</a:t>
            </a:r>
            <a:endParaRPr lang="en-US" sz="1200" dirty="0">
              <a:solidFill>
                <a:srgbClr val="005BBF"/>
              </a:solidFill>
            </a:endParaRP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10287507" y="3413005"/>
            <a:ext cx="1262350" cy="616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5BBF"/>
                </a:solidFill>
              </a:rPr>
              <a:t>glusterfs</a:t>
            </a:r>
            <a:endParaRPr lang="en-US" sz="1200" dirty="0">
              <a:solidFill>
                <a:srgbClr val="005BBF"/>
              </a:solidFill>
            </a:endParaRPr>
          </a:p>
          <a:p>
            <a:pPr algn="ctr"/>
            <a:r>
              <a:rPr lang="en-US" sz="1200" dirty="0">
                <a:solidFill>
                  <a:srgbClr val="005BBF"/>
                </a:solidFill>
              </a:rPr>
              <a:t>Ubuntu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3829090" y="3603700"/>
            <a:ext cx="5633969" cy="426161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791534" y="3656230"/>
            <a:ext cx="1321819" cy="313986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Event Producer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534145" y="3643425"/>
            <a:ext cx="1321819" cy="313986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Event Producer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829090" y="4161840"/>
            <a:ext cx="5633969" cy="426161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791534" y="4214370"/>
            <a:ext cx="1321819" cy="313986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Event Consumer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3799236" y="3030793"/>
            <a:ext cx="1838286" cy="496706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1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EDD-740E-C74C-95A4-ECA568C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555023"/>
          </a:xfrm>
        </p:spPr>
        <p:txBody>
          <a:bodyPr/>
          <a:lstStyle/>
          <a:p>
            <a:r>
              <a:rPr lang="en-US" dirty="0"/>
              <a:t>Remote Access to Kafka Broker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A3F67-FCC4-6248-83A1-13709E07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24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C84408-14E1-7F4A-9DC6-5393BAC62A2A}"/>
              </a:ext>
            </a:extLst>
          </p:cNvPr>
          <p:cNvSpPr/>
          <p:nvPr/>
        </p:nvSpPr>
        <p:spPr>
          <a:xfrm flipH="1">
            <a:off x="338366" y="5137968"/>
            <a:ext cx="1951426" cy="930323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Proxy: 172.16.40.133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48BEFC-7771-4140-A31F-9C5354F1498A}"/>
              </a:ext>
            </a:extLst>
          </p:cNvPr>
          <p:cNvSpPr/>
          <p:nvPr/>
        </p:nvSpPr>
        <p:spPr>
          <a:xfrm flipH="1">
            <a:off x="293814" y="3952035"/>
            <a:ext cx="1995979" cy="1016967"/>
          </a:xfrm>
          <a:prstGeom prst="roundRect">
            <a:avLst>
              <a:gd name="adj" fmla="val 6029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Master: 172.16.30.132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CA6EA8-974D-1E49-80C9-EE912E0D5505}"/>
              </a:ext>
            </a:extLst>
          </p:cNvPr>
          <p:cNvSpPr/>
          <p:nvPr/>
        </p:nvSpPr>
        <p:spPr>
          <a:xfrm flipH="1">
            <a:off x="2489106" y="3874533"/>
            <a:ext cx="3001729" cy="2193758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Worker: 172.16.40.137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59300-17BC-3E42-B11A-83835B66A746}"/>
              </a:ext>
            </a:extLst>
          </p:cNvPr>
          <p:cNvSpPr/>
          <p:nvPr/>
        </p:nvSpPr>
        <p:spPr>
          <a:xfrm>
            <a:off x="657721" y="4407933"/>
            <a:ext cx="1217699" cy="28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 Server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7B724B-A5B7-EE49-8EF6-552878C0D7CB}"/>
              </a:ext>
            </a:extLst>
          </p:cNvPr>
          <p:cNvSpPr/>
          <p:nvPr/>
        </p:nvSpPr>
        <p:spPr>
          <a:xfrm>
            <a:off x="2805107" y="4237375"/>
            <a:ext cx="2115353" cy="220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rgbClr val="7030A0"/>
                </a:solidFill>
              </a:rPr>
              <a:t>Kube</a:t>
            </a:r>
            <a:r>
              <a:rPr lang="en-US" sz="1100" dirty="0">
                <a:solidFill>
                  <a:srgbClr val="7030A0"/>
                </a:solidFill>
              </a:rPr>
              <a:t>-proxy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937BDE-CF79-6047-95FA-136A542FF950}"/>
              </a:ext>
            </a:extLst>
          </p:cNvPr>
          <p:cNvSpPr/>
          <p:nvPr/>
        </p:nvSpPr>
        <p:spPr>
          <a:xfrm flipH="1">
            <a:off x="6053370" y="3876299"/>
            <a:ext cx="2819836" cy="2191992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Worker: 172.16.40.136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E41381-CC92-D64F-9486-7535430931C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1875420" y="4347477"/>
            <a:ext cx="929687" cy="20416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6405C6-050B-3943-94D2-DA698C967F28}"/>
              </a:ext>
            </a:extLst>
          </p:cNvPr>
          <p:cNvSpPr/>
          <p:nvPr/>
        </p:nvSpPr>
        <p:spPr>
          <a:xfrm>
            <a:off x="2772271" y="4924337"/>
            <a:ext cx="2390172" cy="849873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5B366D-2F5C-2C44-BB9E-AE79FD182689}"/>
              </a:ext>
            </a:extLst>
          </p:cNvPr>
          <p:cNvSpPr/>
          <p:nvPr/>
        </p:nvSpPr>
        <p:spPr>
          <a:xfrm flipH="1">
            <a:off x="9097220" y="3890198"/>
            <a:ext cx="2597176" cy="2178093"/>
          </a:xfrm>
          <a:prstGeom prst="roundRect">
            <a:avLst>
              <a:gd name="adj" fmla="val 602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rgbClr val="9D381C"/>
                </a:solidFill>
              </a:rPr>
              <a:t>Worker: 172.16.40.136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39ECC-2ED8-F54F-84BB-24396913C54D}"/>
              </a:ext>
            </a:extLst>
          </p:cNvPr>
          <p:cNvSpPr/>
          <p:nvPr/>
        </p:nvSpPr>
        <p:spPr>
          <a:xfrm>
            <a:off x="6245589" y="4893687"/>
            <a:ext cx="2482775" cy="891996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broker-2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B75C2-6DC8-EB4E-AB1D-E3463BC783C1}"/>
              </a:ext>
            </a:extLst>
          </p:cNvPr>
          <p:cNvSpPr/>
          <p:nvPr/>
        </p:nvSpPr>
        <p:spPr>
          <a:xfrm>
            <a:off x="9255952" y="4881422"/>
            <a:ext cx="2298739" cy="892787"/>
          </a:xfrm>
          <a:prstGeom prst="rect">
            <a:avLst/>
          </a:prstGeom>
          <a:solidFill>
            <a:srgbClr val="92D050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Kafka broker-3</a:t>
            </a:r>
          </a:p>
          <a:p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35BD6D80-5D37-4041-996F-CC25EAC3754D}"/>
              </a:ext>
            </a:extLst>
          </p:cNvPr>
          <p:cNvSpPr/>
          <p:nvPr/>
        </p:nvSpPr>
        <p:spPr>
          <a:xfrm rot="10800000" flipV="1">
            <a:off x="5082262" y="3676398"/>
            <a:ext cx="236930" cy="427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1E5AA9C2-B828-A344-9D06-FB852E2CF87E}"/>
              </a:ext>
            </a:extLst>
          </p:cNvPr>
          <p:cNvSpPr/>
          <p:nvPr/>
        </p:nvSpPr>
        <p:spPr>
          <a:xfrm rot="10800000" flipV="1">
            <a:off x="8312025" y="3676399"/>
            <a:ext cx="236930" cy="427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98DE03D-9B62-1848-AC3C-FF97B7D87C83}"/>
              </a:ext>
            </a:extLst>
          </p:cNvPr>
          <p:cNvSpPr/>
          <p:nvPr/>
        </p:nvSpPr>
        <p:spPr>
          <a:xfrm rot="10800000" flipV="1">
            <a:off x="11159136" y="3676399"/>
            <a:ext cx="236930" cy="427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4FC29D7B-0EBC-8847-B59D-AEAD77BBF588}"/>
              </a:ext>
            </a:extLst>
          </p:cNvPr>
          <p:cNvSpPr/>
          <p:nvPr/>
        </p:nvSpPr>
        <p:spPr>
          <a:xfrm rot="16200000" flipV="1">
            <a:off x="2090294" y="5441946"/>
            <a:ext cx="236930" cy="427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58E3F-B4E2-374D-9570-902D72D7516C}"/>
              </a:ext>
            </a:extLst>
          </p:cNvPr>
          <p:cNvSpPr/>
          <p:nvPr/>
        </p:nvSpPr>
        <p:spPr>
          <a:xfrm>
            <a:off x="4512906" y="3596651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32224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7B757F-9E04-DD41-A482-4BE0055E75D0}"/>
              </a:ext>
            </a:extLst>
          </p:cNvPr>
          <p:cNvSpPr/>
          <p:nvPr/>
        </p:nvSpPr>
        <p:spPr>
          <a:xfrm>
            <a:off x="7723815" y="3613199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32224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138E5B-FC2E-3644-96A4-07001921CB51}"/>
              </a:ext>
            </a:extLst>
          </p:cNvPr>
          <p:cNvSpPr/>
          <p:nvPr/>
        </p:nvSpPr>
        <p:spPr>
          <a:xfrm>
            <a:off x="10547670" y="3613513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32224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663DB-5654-014A-8D75-3310B9E25B4E}"/>
              </a:ext>
            </a:extLst>
          </p:cNvPr>
          <p:cNvSpPr/>
          <p:nvPr/>
        </p:nvSpPr>
        <p:spPr>
          <a:xfrm>
            <a:off x="1670190" y="5508684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32224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09EF9C-FBC7-4448-83C2-55AFFC30ABBD}"/>
              </a:ext>
            </a:extLst>
          </p:cNvPr>
          <p:cNvGrpSpPr/>
          <p:nvPr/>
        </p:nvGrpSpPr>
        <p:grpSpPr>
          <a:xfrm>
            <a:off x="2882262" y="5277916"/>
            <a:ext cx="739354" cy="369332"/>
            <a:chOff x="2882262" y="5277916"/>
            <a:chExt cx="739354" cy="369332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E870D233-AEDD-474A-871A-810D3580E125}"/>
                </a:ext>
              </a:extLst>
            </p:cNvPr>
            <p:cNvSpPr/>
            <p:nvPr/>
          </p:nvSpPr>
          <p:spPr>
            <a:xfrm rot="16200000" flipV="1">
              <a:off x="3103604" y="5056575"/>
              <a:ext cx="296670" cy="739354"/>
            </a:xfrm>
            <a:prstGeom prst="can">
              <a:avLst/>
            </a:prstGeom>
            <a:solidFill>
              <a:srgbClr val="B4FF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6DFE45-146E-FA43-9731-655EE8E0B7B9}"/>
                </a:ext>
              </a:extLst>
            </p:cNvPr>
            <p:cNvSpPr txBox="1"/>
            <p:nvPr/>
          </p:nvSpPr>
          <p:spPr>
            <a:xfrm>
              <a:off x="2889638" y="527791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21646D-45FD-DE48-B7B0-9C14C2FB6C83}"/>
              </a:ext>
            </a:extLst>
          </p:cNvPr>
          <p:cNvGrpSpPr/>
          <p:nvPr/>
        </p:nvGrpSpPr>
        <p:grpSpPr>
          <a:xfrm>
            <a:off x="9340761" y="5241585"/>
            <a:ext cx="739354" cy="369332"/>
            <a:chOff x="6530897" y="1282188"/>
            <a:chExt cx="739354" cy="369332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A5649486-9D4E-C54F-ACC9-0F7C784B6EB5}"/>
                </a:ext>
              </a:extLst>
            </p:cNvPr>
            <p:cNvSpPr/>
            <p:nvPr/>
          </p:nvSpPr>
          <p:spPr>
            <a:xfrm rot="16200000" flipV="1">
              <a:off x="6752239" y="1097177"/>
              <a:ext cx="296670" cy="739354"/>
            </a:xfrm>
            <a:prstGeom prst="can">
              <a:avLst/>
            </a:prstGeom>
            <a:solidFill>
              <a:srgbClr val="B4FF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1516D0-E17F-2648-9DD1-59EF3BC93528}"/>
                </a:ext>
              </a:extLst>
            </p:cNvPr>
            <p:cNvSpPr txBox="1"/>
            <p:nvPr/>
          </p:nvSpPr>
          <p:spPr>
            <a:xfrm>
              <a:off x="6542521" y="128218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topic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C627D7-BDAE-1E4D-AD8F-928A6A2D75CD}"/>
              </a:ext>
            </a:extLst>
          </p:cNvPr>
          <p:cNvGrpSpPr/>
          <p:nvPr/>
        </p:nvGrpSpPr>
        <p:grpSpPr>
          <a:xfrm>
            <a:off x="6367572" y="5222917"/>
            <a:ext cx="739354" cy="369332"/>
            <a:chOff x="6530897" y="1282188"/>
            <a:chExt cx="739354" cy="369332"/>
          </a:xfrm>
        </p:grpSpPr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7EB3C990-CC99-BC46-85B2-860C2594A8BB}"/>
                </a:ext>
              </a:extLst>
            </p:cNvPr>
            <p:cNvSpPr/>
            <p:nvPr/>
          </p:nvSpPr>
          <p:spPr>
            <a:xfrm rot="16200000" flipV="1">
              <a:off x="6752239" y="1097177"/>
              <a:ext cx="296670" cy="739354"/>
            </a:xfrm>
            <a:prstGeom prst="can">
              <a:avLst/>
            </a:prstGeom>
            <a:solidFill>
              <a:srgbClr val="B4FFB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471955-AA6C-DE4C-8DB0-AB5F3FCE7286}"/>
                </a:ext>
              </a:extLst>
            </p:cNvPr>
            <p:cNvSpPr txBox="1"/>
            <p:nvPr/>
          </p:nvSpPr>
          <p:spPr>
            <a:xfrm>
              <a:off x="6542521" y="128218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topic</a:t>
              </a:r>
            </a:p>
          </p:txBody>
        </p:sp>
      </p:grpSp>
      <p:sp>
        <p:nvSpPr>
          <p:cNvPr id="36" name="Cloud 35">
            <a:extLst>
              <a:ext uri="{FF2B5EF4-FFF2-40B4-BE49-F238E27FC236}">
                <a16:creationId xmlns:a16="http://schemas.microsoft.com/office/drawing/2014/main" id="{26EA66D9-39EC-B749-9A14-7CEAAB06BF65}"/>
              </a:ext>
            </a:extLst>
          </p:cNvPr>
          <p:cNvSpPr/>
          <p:nvPr/>
        </p:nvSpPr>
        <p:spPr>
          <a:xfrm>
            <a:off x="4085218" y="2362975"/>
            <a:ext cx="2629967" cy="10028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9D381C"/>
                </a:solidFill>
              </a:rPr>
              <a:t>172.16.0.0/16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FA07F3-0BE2-E648-BCB7-A83F5B10DF98}"/>
              </a:ext>
            </a:extLst>
          </p:cNvPr>
          <p:cNvSpPr/>
          <p:nvPr/>
        </p:nvSpPr>
        <p:spPr>
          <a:xfrm>
            <a:off x="1670190" y="1021976"/>
            <a:ext cx="1449528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D381C"/>
                </a:solidFill>
              </a:rPr>
              <a:t>Event Producer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F6021B8-F9DF-FA41-B48D-18E25CF72CBF}"/>
              </a:ext>
            </a:extLst>
          </p:cNvPr>
          <p:cNvSpPr/>
          <p:nvPr/>
        </p:nvSpPr>
        <p:spPr>
          <a:xfrm>
            <a:off x="3083858" y="1488141"/>
            <a:ext cx="2097775" cy="2259430"/>
          </a:xfrm>
          <a:custGeom>
            <a:avLst/>
            <a:gdLst>
              <a:gd name="connsiteX0" fmla="*/ 0 w 1649506"/>
              <a:gd name="connsiteY0" fmla="*/ 0 h 1111624"/>
              <a:gd name="connsiteX1" fmla="*/ 125506 w 1649506"/>
              <a:gd name="connsiteY1" fmla="*/ 17930 h 1111624"/>
              <a:gd name="connsiteX2" fmla="*/ 286870 w 1649506"/>
              <a:gd name="connsiteY2" fmla="*/ 35859 h 1111624"/>
              <a:gd name="connsiteX3" fmla="*/ 340659 w 1649506"/>
              <a:gd name="connsiteY3" fmla="*/ 53788 h 1111624"/>
              <a:gd name="connsiteX4" fmla="*/ 412376 w 1649506"/>
              <a:gd name="connsiteY4" fmla="*/ 71718 h 1111624"/>
              <a:gd name="connsiteX5" fmla="*/ 519953 w 1649506"/>
              <a:gd name="connsiteY5" fmla="*/ 107577 h 1111624"/>
              <a:gd name="connsiteX6" fmla="*/ 573741 w 1649506"/>
              <a:gd name="connsiteY6" fmla="*/ 125506 h 1111624"/>
              <a:gd name="connsiteX7" fmla="*/ 627529 w 1649506"/>
              <a:gd name="connsiteY7" fmla="*/ 161365 h 1111624"/>
              <a:gd name="connsiteX8" fmla="*/ 717176 w 1649506"/>
              <a:gd name="connsiteY8" fmla="*/ 179294 h 1111624"/>
              <a:gd name="connsiteX9" fmla="*/ 788894 w 1649506"/>
              <a:gd name="connsiteY9" fmla="*/ 197224 h 1111624"/>
              <a:gd name="connsiteX10" fmla="*/ 896470 w 1649506"/>
              <a:gd name="connsiteY10" fmla="*/ 251012 h 1111624"/>
              <a:gd name="connsiteX11" fmla="*/ 1039906 w 1649506"/>
              <a:gd name="connsiteY11" fmla="*/ 304800 h 1111624"/>
              <a:gd name="connsiteX12" fmla="*/ 1147482 w 1649506"/>
              <a:gd name="connsiteY12" fmla="*/ 376518 h 1111624"/>
              <a:gd name="connsiteX13" fmla="*/ 1201270 w 1649506"/>
              <a:gd name="connsiteY13" fmla="*/ 412377 h 1111624"/>
              <a:gd name="connsiteX14" fmla="*/ 1308847 w 1649506"/>
              <a:gd name="connsiteY14" fmla="*/ 502024 h 1111624"/>
              <a:gd name="connsiteX15" fmla="*/ 1344706 w 1649506"/>
              <a:gd name="connsiteY15" fmla="*/ 555812 h 1111624"/>
              <a:gd name="connsiteX16" fmla="*/ 1452282 w 1649506"/>
              <a:gd name="connsiteY16" fmla="*/ 663388 h 1111624"/>
              <a:gd name="connsiteX17" fmla="*/ 1524000 w 1649506"/>
              <a:gd name="connsiteY17" fmla="*/ 770965 h 1111624"/>
              <a:gd name="connsiteX18" fmla="*/ 1541929 w 1649506"/>
              <a:gd name="connsiteY18" fmla="*/ 824753 h 1111624"/>
              <a:gd name="connsiteX19" fmla="*/ 1577788 w 1649506"/>
              <a:gd name="connsiteY19" fmla="*/ 878541 h 1111624"/>
              <a:gd name="connsiteX20" fmla="*/ 1613647 w 1649506"/>
              <a:gd name="connsiteY20" fmla="*/ 986118 h 1111624"/>
              <a:gd name="connsiteX21" fmla="*/ 1631576 w 1649506"/>
              <a:gd name="connsiteY21" fmla="*/ 1057835 h 1111624"/>
              <a:gd name="connsiteX22" fmla="*/ 1649506 w 1649506"/>
              <a:gd name="connsiteY22" fmla="*/ 1111624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49506" h="1111624">
                <a:moveTo>
                  <a:pt x="0" y="0"/>
                </a:moveTo>
                <a:lnTo>
                  <a:pt x="125506" y="17930"/>
                </a:lnTo>
                <a:cubicBezTo>
                  <a:pt x="179207" y="24643"/>
                  <a:pt x="233487" y="26962"/>
                  <a:pt x="286870" y="35859"/>
                </a:cubicBezTo>
                <a:cubicBezTo>
                  <a:pt x="305512" y="38966"/>
                  <a:pt x="322487" y="48596"/>
                  <a:pt x="340659" y="53788"/>
                </a:cubicBezTo>
                <a:cubicBezTo>
                  <a:pt x="364352" y="60558"/>
                  <a:pt x="388774" y="64637"/>
                  <a:pt x="412376" y="71718"/>
                </a:cubicBezTo>
                <a:cubicBezTo>
                  <a:pt x="448581" y="82580"/>
                  <a:pt x="484094" y="95624"/>
                  <a:pt x="519953" y="107577"/>
                </a:cubicBezTo>
                <a:lnTo>
                  <a:pt x="573741" y="125506"/>
                </a:lnTo>
                <a:cubicBezTo>
                  <a:pt x="591670" y="137459"/>
                  <a:pt x="607353" y="153799"/>
                  <a:pt x="627529" y="161365"/>
                </a:cubicBezTo>
                <a:cubicBezTo>
                  <a:pt x="656063" y="172065"/>
                  <a:pt x="687428" y="172683"/>
                  <a:pt x="717176" y="179294"/>
                </a:cubicBezTo>
                <a:cubicBezTo>
                  <a:pt x="741231" y="184640"/>
                  <a:pt x="764988" y="191247"/>
                  <a:pt x="788894" y="197224"/>
                </a:cubicBezTo>
                <a:cubicBezTo>
                  <a:pt x="892262" y="266136"/>
                  <a:pt x="792547" y="206474"/>
                  <a:pt x="896470" y="251012"/>
                </a:cubicBezTo>
                <a:cubicBezTo>
                  <a:pt x="1027732" y="307267"/>
                  <a:pt x="907682" y="271745"/>
                  <a:pt x="1039906" y="304800"/>
                </a:cubicBezTo>
                <a:lnTo>
                  <a:pt x="1147482" y="376518"/>
                </a:lnTo>
                <a:cubicBezTo>
                  <a:pt x="1165411" y="388471"/>
                  <a:pt x="1186033" y="397140"/>
                  <a:pt x="1201270" y="412377"/>
                </a:cubicBezTo>
                <a:cubicBezTo>
                  <a:pt x="1270296" y="481402"/>
                  <a:pt x="1233961" y="452100"/>
                  <a:pt x="1308847" y="502024"/>
                </a:cubicBezTo>
                <a:cubicBezTo>
                  <a:pt x="1320800" y="519953"/>
                  <a:pt x="1330390" y="539707"/>
                  <a:pt x="1344706" y="555812"/>
                </a:cubicBezTo>
                <a:cubicBezTo>
                  <a:pt x="1378397" y="593714"/>
                  <a:pt x="1424152" y="621193"/>
                  <a:pt x="1452282" y="663388"/>
                </a:cubicBezTo>
                <a:lnTo>
                  <a:pt x="1524000" y="770965"/>
                </a:lnTo>
                <a:cubicBezTo>
                  <a:pt x="1529976" y="788894"/>
                  <a:pt x="1533477" y="807849"/>
                  <a:pt x="1541929" y="824753"/>
                </a:cubicBezTo>
                <a:cubicBezTo>
                  <a:pt x="1551566" y="844027"/>
                  <a:pt x="1569036" y="858850"/>
                  <a:pt x="1577788" y="878541"/>
                </a:cubicBezTo>
                <a:cubicBezTo>
                  <a:pt x="1593140" y="913082"/>
                  <a:pt x="1604480" y="949448"/>
                  <a:pt x="1613647" y="986118"/>
                </a:cubicBezTo>
                <a:cubicBezTo>
                  <a:pt x="1619623" y="1010024"/>
                  <a:pt x="1624806" y="1034142"/>
                  <a:pt x="1631576" y="1057835"/>
                </a:cubicBezTo>
                <a:cubicBezTo>
                  <a:pt x="1636768" y="1076007"/>
                  <a:pt x="1649506" y="1111624"/>
                  <a:pt x="1649506" y="1111624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BFAC62F3-8762-2841-A9BE-F2CF1DB616C7}"/>
              </a:ext>
            </a:extLst>
          </p:cNvPr>
          <p:cNvSpPr/>
          <p:nvPr/>
        </p:nvSpPr>
        <p:spPr>
          <a:xfrm>
            <a:off x="3585882" y="4141694"/>
            <a:ext cx="1685365" cy="1272988"/>
          </a:xfrm>
          <a:custGeom>
            <a:avLst/>
            <a:gdLst>
              <a:gd name="connsiteX0" fmla="*/ 1685365 w 1685365"/>
              <a:gd name="connsiteY0" fmla="*/ 0 h 1272988"/>
              <a:gd name="connsiteX1" fmla="*/ 0 w 1685365"/>
              <a:gd name="connsiteY1" fmla="*/ 1272988 h 127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5365" h="1272988">
                <a:moveTo>
                  <a:pt x="1685365" y="0"/>
                </a:moveTo>
                <a:cubicBezTo>
                  <a:pt x="971176" y="531906"/>
                  <a:pt x="256988" y="1063812"/>
                  <a:pt x="0" y="127298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907B551-2ABB-5946-9097-9F203E15D86A}"/>
              </a:ext>
            </a:extLst>
          </p:cNvPr>
          <p:cNvSpPr/>
          <p:nvPr/>
        </p:nvSpPr>
        <p:spPr>
          <a:xfrm>
            <a:off x="3514165" y="4177553"/>
            <a:ext cx="1703294" cy="1310550"/>
          </a:xfrm>
          <a:custGeom>
            <a:avLst/>
            <a:gdLst>
              <a:gd name="connsiteX0" fmla="*/ 1703294 w 1703294"/>
              <a:gd name="connsiteY0" fmla="*/ 0 h 1310550"/>
              <a:gd name="connsiteX1" fmla="*/ 1667435 w 1703294"/>
              <a:gd name="connsiteY1" fmla="*/ 197223 h 1310550"/>
              <a:gd name="connsiteX2" fmla="*/ 1631576 w 1703294"/>
              <a:gd name="connsiteY2" fmla="*/ 268941 h 1310550"/>
              <a:gd name="connsiteX3" fmla="*/ 1506070 w 1703294"/>
              <a:gd name="connsiteY3" fmla="*/ 376518 h 1310550"/>
              <a:gd name="connsiteX4" fmla="*/ 1362635 w 1703294"/>
              <a:gd name="connsiteY4" fmla="*/ 502023 h 1310550"/>
              <a:gd name="connsiteX5" fmla="*/ 1201270 w 1703294"/>
              <a:gd name="connsiteY5" fmla="*/ 609600 h 1310550"/>
              <a:gd name="connsiteX6" fmla="*/ 1004047 w 1703294"/>
              <a:gd name="connsiteY6" fmla="*/ 735106 h 1310550"/>
              <a:gd name="connsiteX7" fmla="*/ 932329 w 1703294"/>
              <a:gd name="connsiteY7" fmla="*/ 770965 h 1310550"/>
              <a:gd name="connsiteX8" fmla="*/ 806823 w 1703294"/>
              <a:gd name="connsiteY8" fmla="*/ 896471 h 1310550"/>
              <a:gd name="connsiteX9" fmla="*/ 753035 w 1703294"/>
              <a:gd name="connsiteY9" fmla="*/ 950259 h 1310550"/>
              <a:gd name="connsiteX10" fmla="*/ 717176 w 1703294"/>
              <a:gd name="connsiteY10" fmla="*/ 1004047 h 1310550"/>
              <a:gd name="connsiteX11" fmla="*/ 609600 w 1703294"/>
              <a:gd name="connsiteY11" fmla="*/ 1111623 h 1310550"/>
              <a:gd name="connsiteX12" fmla="*/ 573741 w 1703294"/>
              <a:gd name="connsiteY12" fmla="*/ 1165412 h 1310550"/>
              <a:gd name="connsiteX13" fmla="*/ 466164 w 1703294"/>
              <a:gd name="connsiteY13" fmla="*/ 1201271 h 1310550"/>
              <a:gd name="connsiteX14" fmla="*/ 304800 w 1703294"/>
              <a:gd name="connsiteY14" fmla="*/ 1272988 h 1310550"/>
              <a:gd name="connsiteX15" fmla="*/ 161364 w 1703294"/>
              <a:gd name="connsiteY15" fmla="*/ 1308847 h 1310550"/>
              <a:gd name="connsiteX16" fmla="*/ 0 w 1703294"/>
              <a:gd name="connsiteY16" fmla="*/ 1308847 h 131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03294" h="1310550">
                <a:moveTo>
                  <a:pt x="1703294" y="0"/>
                </a:moveTo>
                <a:cubicBezTo>
                  <a:pt x="1696750" y="45806"/>
                  <a:pt x="1686942" y="145203"/>
                  <a:pt x="1667435" y="197223"/>
                </a:cubicBezTo>
                <a:cubicBezTo>
                  <a:pt x="1658050" y="222249"/>
                  <a:pt x="1647613" y="247559"/>
                  <a:pt x="1631576" y="268941"/>
                </a:cubicBezTo>
                <a:cubicBezTo>
                  <a:pt x="1588098" y="326913"/>
                  <a:pt x="1560278" y="340380"/>
                  <a:pt x="1506070" y="376518"/>
                </a:cubicBezTo>
                <a:cubicBezTo>
                  <a:pt x="1439332" y="476625"/>
                  <a:pt x="1502088" y="397433"/>
                  <a:pt x="1362635" y="502023"/>
                </a:cubicBezTo>
                <a:cubicBezTo>
                  <a:pt x="1231405" y="600446"/>
                  <a:pt x="1353431" y="512770"/>
                  <a:pt x="1201270" y="609600"/>
                </a:cubicBezTo>
                <a:cubicBezTo>
                  <a:pt x="1099587" y="674308"/>
                  <a:pt x="1102438" y="680444"/>
                  <a:pt x="1004047" y="735106"/>
                </a:cubicBezTo>
                <a:cubicBezTo>
                  <a:pt x="980683" y="748086"/>
                  <a:pt x="954994" y="756799"/>
                  <a:pt x="932329" y="770965"/>
                </a:cubicBezTo>
                <a:cubicBezTo>
                  <a:pt x="836704" y="830730"/>
                  <a:pt x="878542" y="812799"/>
                  <a:pt x="806823" y="896471"/>
                </a:cubicBezTo>
                <a:cubicBezTo>
                  <a:pt x="790322" y="915723"/>
                  <a:pt x="769267" y="930780"/>
                  <a:pt x="753035" y="950259"/>
                </a:cubicBezTo>
                <a:cubicBezTo>
                  <a:pt x="739240" y="966813"/>
                  <a:pt x="731492" y="987942"/>
                  <a:pt x="717176" y="1004047"/>
                </a:cubicBezTo>
                <a:cubicBezTo>
                  <a:pt x="683485" y="1041949"/>
                  <a:pt x="637730" y="1069428"/>
                  <a:pt x="609600" y="1111623"/>
                </a:cubicBezTo>
                <a:cubicBezTo>
                  <a:pt x="597647" y="1129553"/>
                  <a:pt x="592014" y="1153991"/>
                  <a:pt x="573741" y="1165412"/>
                </a:cubicBezTo>
                <a:cubicBezTo>
                  <a:pt x="541688" y="1185445"/>
                  <a:pt x="497615" y="1180304"/>
                  <a:pt x="466164" y="1201271"/>
                </a:cubicBezTo>
                <a:cubicBezTo>
                  <a:pt x="380925" y="1258096"/>
                  <a:pt x="432819" y="1230315"/>
                  <a:pt x="304800" y="1272988"/>
                </a:cubicBezTo>
                <a:cubicBezTo>
                  <a:pt x="255034" y="1289577"/>
                  <a:pt x="216441" y="1304913"/>
                  <a:pt x="161364" y="1308847"/>
                </a:cubicBezTo>
                <a:cubicBezTo>
                  <a:pt x="107713" y="1312679"/>
                  <a:pt x="53788" y="1308847"/>
                  <a:pt x="0" y="1308847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2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/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25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33177" y="1317138"/>
            <a:ext cx="1021349" cy="405744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52940" y="1312431"/>
            <a:ext cx="7515655" cy="40621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664311"/>
            <a:ext cx="1862657" cy="26660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0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4952962" cy="392736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5400000" flipH="1" flipV="1">
            <a:off x="4551405" y="1672700"/>
            <a:ext cx="703315" cy="160582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068353"/>
            <a:ext cx="9745" cy="77625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H="1" flipV="1">
            <a:off x="4902600" y="3923324"/>
            <a:ext cx="208290" cy="77530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570883"/>
            <a:ext cx="1366640" cy="497470"/>
            <a:chOff x="6233300" y="987961"/>
            <a:chExt cx="1366640" cy="49747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1"/>
              <a:ext cx="1366640" cy="49747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stCxn id="51" idx="2"/>
            <a:endCxn id="37" idx="1"/>
          </p:cNvCxnSpPr>
          <p:nvPr/>
        </p:nvCxnSpPr>
        <p:spPr>
          <a:xfrm rot="16200000" flipH="1">
            <a:off x="3899731" y="3420424"/>
            <a:ext cx="577605" cy="17677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231140"/>
            <a:ext cx="347861" cy="56647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</p:spTree>
    <p:extLst>
      <p:ext uri="{BB962C8B-B14F-4D97-AF65-F5344CB8AC3E}">
        <p14:creationId xmlns:p14="http://schemas.microsoft.com/office/powerpoint/2010/main" val="67761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Microservice - </a:t>
            </a:r>
            <a:r>
              <a:rPr lang="en-US" dirty="0" err="1"/>
              <a:t>KStreams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C432-8E55-AF4A-9FFB-29EDF26B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1202270"/>
            <a:ext cx="11190816" cy="1051405"/>
          </a:xfrm>
        </p:spPr>
        <p:txBody>
          <a:bodyPr/>
          <a:lstStyle/>
          <a:p>
            <a:r>
              <a:rPr lang="en-US" dirty="0"/>
              <a:t>Manage Container Inventory, APIs to access the inventory and consumer of </a:t>
            </a:r>
            <a:r>
              <a:rPr lang="en-US" dirty="0" err="1"/>
              <a:t>ContainerEvent</a:t>
            </a:r>
            <a:r>
              <a:rPr lang="en-US" dirty="0"/>
              <a:t>.</a:t>
            </a:r>
          </a:p>
          <a:p>
            <a:r>
              <a:rPr lang="en-US" dirty="0" err="1"/>
              <a:t>Kstreams</a:t>
            </a:r>
            <a:r>
              <a:rPr lang="en-US" dirty="0"/>
              <a:t> implementation (Java – Open Liberty – JAXRS)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26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998468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1242305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1487866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1731704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1977265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2226304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2466664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2707024" y="4860772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76" y="4568476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99" y="5379218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923078" y="4545263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4281274" y="2800620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4160751" y="3125996"/>
            <a:ext cx="343154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Container microservice as </a:t>
            </a:r>
            <a:r>
              <a:rPr lang="en-US" sz="1333" dirty="0" err="1">
                <a:solidFill>
                  <a:prstClr val="white"/>
                </a:solidFill>
                <a:latin typeface="Arial"/>
              </a:rPr>
              <a:t>KStreams</a:t>
            </a: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4447613" y="3627548"/>
            <a:ext cx="645151" cy="596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4309305" y="3480969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933F0-2AD7-B343-8CB6-A3D3E948C49A}"/>
              </a:ext>
            </a:extLst>
          </p:cNvPr>
          <p:cNvSpPr txBox="1"/>
          <p:nvPr/>
        </p:nvSpPr>
        <p:spPr>
          <a:xfrm>
            <a:off x="4120210" y="3760856"/>
            <a:ext cx="158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KStream</a:t>
            </a:r>
            <a:r>
              <a:rPr lang="en-US" sz="1400" dirty="0">
                <a:solidFill>
                  <a:schemeClr val="bg1"/>
                </a:solidFill>
              </a:rPr>
              <a:t> - </a:t>
            </a:r>
            <a:r>
              <a:rPr lang="en-US" sz="1400" dirty="0" err="1">
                <a:solidFill>
                  <a:schemeClr val="bg1"/>
                </a:solidFill>
              </a:rPr>
              <a:t>KTable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8B1E4107-0CD2-DD49-A391-3B19AE765927}"/>
              </a:ext>
            </a:extLst>
          </p:cNvPr>
          <p:cNvSpPr/>
          <p:nvPr/>
        </p:nvSpPr>
        <p:spPr>
          <a:xfrm>
            <a:off x="5788789" y="3721484"/>
            <a:ext cx="533400" cy="59220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2" idx="0"/>
            <a:endCxn id="30" idx="1"/>
          </p:cNvCxnSpPr>
          <p:nvPr/>
        </p:nvCxnSpPr>
        <p:spPr>
          <a:xfrm rot="5400000" flipH="1" flipV="1">
            <a:off x="3001994" y="3742557"/>
            <a:ext cx="946027" cy="1290405"/>
          </a:xfrm>
          <a:prstGeom prst="bentConnector2">
            <a:avLst/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4160751" y="4345685"/>
            <a:ext cx="3431540" cy="3826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 err="1">
                <a:solidFill>
                  <a:prstClr val="white"/>
                </a:solidFill>
                <a:latin typeface="Arial"/>
              </a:rPr>
              <a:t>OpenLiberty</a:t>
            </a: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244" y="4274971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40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Microservice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964843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1208680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1454241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1698079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1943640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2192679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2433039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2673399" y="221874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651" y="1926451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74" y="2737193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889453" y="1903238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7236847" y="1696336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6611480" y="2032033"/>
            <a:ext cx="2618444" cy="4553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REST API Container Controller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4447613" y="3627548"/>
            <a:ext cx="645151" cy="596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4309305" y="3480969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0" idx="0"/>
            <a:endCxn id="35" idx="1"/>
          </p:cNvCxnSpPr>
          <p:nvPr/>
        </p:nvCxnSpPr>
        <p:spPr>
          <a:xfrm rot="16200000" flipH="1">
            <a:off x="3508622" y="1025584"/>
            <a:ext cx="571915" cy="2958241"/>
          </a:xfrm>
          <a:prstGeom prst="bentConnector4">
            <a:avLst>
              <a:gd name="adj1" fmla="val -106264"/>
              <a:gd name="adj2" fmla="val 65645"/>
            </a:avLst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5248635" y="3596822"/>
            <a:ext cx="3976425" cy="45961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 err="1">
                <a:solidFill>
                  <a:prstClr val="white"/>
                </a:solidFill>
                <a:latin typeface="Arial"/>
              </a:rPr>
              <a:t>OpenLiberty</a:t>
            </a: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3728775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1BEE1F3-B6DB-FE47-AF68-7E801D195E8A}"/>
              </a:ext>
            </a:extLst>
          </p:cNvPr>
          <p:cNvSpPr/>
          <p:nvPr/>
        </p:nvSpPr>
        <p:spPr>
          <a:xfrm>
            <a:off x="6611480" y="3028245"/>
            <a:ext cx="1627727" cy="5042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Event Producer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D41E94-14B8-054D-95CD-E307C25BC3D4}"/>
              </a:ext>
            </a:extLst>
          </p:cNvPr>
          <p:cNvSpPr/>
          <p:nvPr/>
        </p:nvSpPr>
        <p:spPr>
          <a:xfrm>
            <a:off x="5273701" y="2048808"/>
            <a:ext cx="1262389" cy="14837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b="1" dirty="0">
                <a:solidFill>
                  <a:schemeClr val="accent3"/>
                </a:solidFill>
                <a:latin typeface="Arial"/>
              </a:rPr>
              <a:t>Event Handler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D3D9B3-6696-D644-9A7C-BAD57303450D}"/>
              </a:ext>
            </a:extLst>
          </p:cNvPr>
          <p:cNvSpPr/>
          <p:nvPr/>
        </p:nvSpPr>
        <p:spPr>
          <a:xfrm>
            <a:off x="8313089" y="3057290"/>
            <a:ext cx="916837" cy="5042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b="1" dirty="0">
                <a:solidFill>
                  <a:schemeClr val="accent3"/>
                </a:solidFill>
                <a:latin typeface="Arial"/>
              </a:rPr>
              <a:t>DAO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63CDFA-9E72-7944-86B6-5672377D0136}"/>
              </a:ext>
            </a:extLst>
          </p:cNvPr>
          <p:cNvSpPr/>
          <p:nvPr/>
        </p:nvSpPr>
        <p:spPr>
          <a:xfrm>
            <a:off x="6611480" y="2544660"/>
            <a:ext cx="2628546" cy="46835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Container Services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F0CF38A-511C-0C46-A690-3EA91080BC77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2796180" y="2950259"/>
            <a:ext cx="3739914" cy="291204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15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Microservice - </a:t>
            </a:r>
            <a:r>
              <a:rPr lang="en-US" dirty="0" err="1"/>
              <a:t>KStreams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C432-8E55-AF4A-9FFB-29EDF26B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1202270"/>
            <a:ext cx="11190816" cy="1051405"/>
          </a:xfrm>
        </p:spPr>
        <p:txBody>
          <a:bodyPr/>
          <a:lstStyle/>
          <a:p>
            <a:r>
              <a:rPr lang="en-US" dirty="0"/>
              <a:t>Assign container to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28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590520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83435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1079918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13237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156931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18183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205871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229907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28" y="2516144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3326886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515130" y="2492931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4281274" y="2800620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4160751" y="3125996"/>
            <a:ext cx="3431540" cy="23770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Container microservice as </a:t>
            </a:r>
            <a:r>
              <a:rPr lang="en-US" sz="1333" dirty="0" err="1">
                <a:solidFill>
                  <a:prstClr val="white"/>
                </a:solidFill>
                <a:latin typeface="Arial"/>
              </a:rPr>
              <a:t>KStreams</a:t>
            </a: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4447613" y="3627548"/>
            <a:ext cx="645151" cy="596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4309305" y="3480969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933F0-2AD7-B343-8CB6-A3D3E948C49A}"/>
              </a:ext>
            </a:extLst>
          </p:cNvPr>
          <p:cNvSpPr txBox="1"/>
          <p:nvPr/>
        </p:nvSpPr>
        <p:spPr>
          <a:xfrm>
            <a:off x="4120210" y="3760856"/>
            <a:ext cx="158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KStream</a:t>
            </a:r>
            <a:r>
              <a:rPr lang="en-US" sz="1400" dirty="0">
                <a:solidFill>
                  <a:schemeClr val="bg1"/>
                </a:solidFill>
              </a:rPr>
              <a:t> - </a:t>
            </a:r>
            <a:r>
              <a:rPr lang="en-US" sz="1400" dirty="0" err="1">
                <a:solidFill>
                  <a:schemeClr val="bg1"/>
                </a:solidFill>
              </a:rPr>
              <a:t>KTable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8B1E4107-0CD2-DD49-A391-3B19AE765927}"/>
              </a:ext>
            </a:extLst>
          </p:cNvPr>
          <p:cNvSpPr/>
          <p:nvPr/>
        </p:nvSpPr>
        <p:spPr>
          <a:xfrm>
            <a:off x="5788789" y="3721484"/>
            <a:ext cx="914167" cy="47740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2" idx="0"/>
            <a:endCxn id="30" idx="1"/>
          </p:cNvCxnSpPr>
          <p:nvPr/>
        </p:nvCxnSpPr>
        <p:spPr>
          <a:xfrm rot="16200000" flipH="1">
            <a:off x="2717880" y="2512416"/>
            <a:ext cx="1106305" cy="1698353"/>
          </a:xfrm>
          <a:prstGeom prst="bentConnector4">
            <a:avLst>
              <a:gd name="adj1" fmla="val -20663"/>
              <a:gd name="adj2" fmla="val 53615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4160751" y="5546420"/>
            <a:ext cx="3431540" cy="3826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 err="1">
                <a:solidFill>
                  <a:prstClr val="white"/>
                </a:solidFill>
                <a:latin typeface="Arial"/>
              </a:rPr>
              <a:t>OpenLiberty</a:t>
            </a: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244" y="5475706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E65988A-125C-634B-9F59-A30770C558DB}"/>
              </a:ext>
            </a:extLst>
          </p:cNvPr>
          <p:cNvSpPr/>
          <p:nvPr/>
        </p:nvSpPr>
        <p:spPr bwMode="auto">
          <a:xfrm>
            <a:off x="590520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05230DF-06CB-4A4A-B5C7-98D31069604D}"/>
              </a:ext>
            </a:extLst>
          </p:cNvPr>
          <p:cNvSpPr/>
          <p:nvPr/>
        </p:nvSpPr>
        <p:spPr bwMode="auto">
          <a:xfrm>
            <a:off x="83435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568894-D8DA-5948-BF3E-C61FDBEF8C21}"/>
              </a:ext>
            </a:extLst>
          </p:cNvPr>
          <p:cNvSpPr/>
          <p:nvPr/>
        </p:nvSpPr>
        <p:spPr bwMode="auto">
          <a:xfrm>
            <a:off x="1079918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040BDDD-4988-EF4F-9E46-4835BA6BDC30}"/>
              </a:ext>
            </a:extLst>
          </p:cNvPr>
          <p:cNvSpPr/>
          <p:nvPr/>
        </p:nvSpPr>
        <p:spPr bwMode="auto">
          <a:xfrm>
            <a:off x="13237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41E581E-C200-C147-8EE7-4640F5121C80}"/>
              </a:ext>
            </a:extLst>
          </p:cNvPr>
          <p:cNvSpPr/>
          <p:nvPr/>
        </p:nvSpPr>
        <p:spPr bwMode="auto">
          <a:xfrm>
            <a:off x="156931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975526-B4FD-7F47-B995-BBFEA108B760}"/>
              </a:ext>
            </a:extLst>
          </p:cNvPr>
          <p:cNvSpPr/>
          <p:nvPr/>
        </p:nvSpPr>
        <p:spPr bwMode="auto">
          <a:xfrm>
            <a:off x="18183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A28A5FC8-4E14-2E4D-AAD7-35796605B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28" y="4692257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AA3975-3C23-7346-9BE1-40AC9ADC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5502999"/>
            <a:ext cx="959343" cy="50427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E48484B-A0A2-FF49-B91F-A4D224AD5769}"/>
              </a:ext>
            </a:extLst>
          </p:cNvPr>
          <p:cNvSpPr txBox="1"/>
          <p:nvPr/>
        </p:nvSpPr>
        <p:spPr>
          <a:xfrm>
            <a:off x="515130" y="4669044"/>
            <a:ext cx="71365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Orders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A71549-658C-F748-9D42-33CC6C52040E}"/>
              </a:ext>
            </a:extLst>
          </p:cNvPr>
          <p:cNvGrpSpPr/>
          <p:nvPr/>
        </p:nvGrpSpPr>
        <p:grpSpPr>
          <a:xfrm>
            <a:off x="4249242" y="4501610"/>
            <a:ext cx="929364" cy="846199"/>
            <a:chOff x="3186931" y="3376207"/>
            <a:chExt cx="697023" cy="634649"/>
          </a:xfrm>
        </p:grpSpPr>
        <p:sp>
          <p:nvSpPr>
            <p:cNvPr id="47" name="Circular Arrow 46">
              <a:extLst>
                <a:ext uri="{FF2B5EF4-FFF2-40B4-BE49-F238E27FC236}">
                  <a16:creationId xmlns:a16="http://schemas.microsoft.com/office/drawing/2014/main" id="{6B22D620-9221-E64F-8BB7-9D7A5D1A15A2}"/>
                </a:ext>
              </a:extLst>
            </p:cNvPr>
            <p:cNvSpPr/>
            <p:nvPr/>
          </p:nvSpPr>
          <p:spPr>
            <a:xfrm rot="5852869">
              <a:off x="3218118" y="3345020"/>
              <a:ext cx="634649" cy="697023"/>
            </a:xfrm>
            <a:prstGeom prst="circularArrow">
              <a:avLst>
                <a:gd name="adj1" fmla="val 0"/>
                <a:gd name="adj2" fmla="val 645456"/>
                <a:gd name="adj3" fmla="val 20982983"/>
                <a:gd name="adj4" fmla="val 10800000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48BDEE5-750E-D74E-970A-AF0F4E706B82}"/>
                </a:ext>
              </a:extLst>
            </p:cNvPr>
            <p:cNvSpPr/>
            <p:nvPr/>
          </p:nvSpPr>
          <p:spPr>
            <a:xfrm>
              <a:off x="3321849" y="3468812"/>
              <a:ext cx="483863" cy="447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12B83E7-C600-974F-BE4D-8CEB3B980EB8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>
            <a:off x="2992459" y="3933232"/>
            <a:ext cx="76427" cy="2179073"/>
          </a:xfrm>
          <a:prstGeom prst="bentConnector4">
            <a:avLst>
              <a:gd name="adj1" fmla="val -398814"/>
              <a:gd name="adj2" fmla="val 52817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871D13B-9568-C642-A9BB-393A51196A20}"/>
              </a:ext>
            </a:extLst>
          </p:cNvPr>
          <p:cNvSpPr txBox="1"/>
          <p:nvPr/>
        </p:nvSpPr>
        <p:spPr>
          <a:xfrm>
            <a:off x="4183172" y="4722678"/>
            <a:ext cx="168026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 err="1">
                <a:solidFill>
                  <a:schemeClr val="bg1"/>
                </a:solidFill>
              </a:rPr>
              <a:t>Kstreams</a:t>
            </a:r>
            <a:r>
              <a:rPr lang="en-US" sz="1467" dirty="0">
                <a:solidFill>
                  <a:schemeClr val="bg1"/>
                </a:solidFill>
              </a:rPr>
              <a:t> - orders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61C02DE-DF4A-F44A-9873-A65218CCFF4D}"/>
              </a:ext>
            </a:extLst>
          </p:cNvPr>
          <p:cNvSpPr/>
          <p:nvPr/>
        </p:nvSpPr>
        <p:spPr>
          <a:xfrm>
            <a:off x="6150558" y="4426121"/>
            <a:ext cx="1032465" cy="4083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EDA608-EEE4-644E-8ABD-D002FD92D3F6}"/>
              </a:ext>
            </a:extLst>
          </p:cNvPr>
          <p:cNvSpPr txBox="1"/>
          <p:nvPr/>
        </p:nvSpPr>
        <p:spPr>
          <a:xfrm>
            <a:off x="5747139" y="384220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containers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0A3C59-1D93-D844-B1E6-99C924618890}"/>
              </a:ext>
            </a:extLst>
          </p:cNvPr>
          <p:cNvSpPr txBox="1"/>
          <p:nvPr/>
        </p:nvSpPr>
        <p:spPr>
          <a:xfrm>
            <a:off x="6061172" y="4525698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City-containers</a:t>
            </a:r>
          </a:p>
        </p:txBody>
      </p:sp>
    </p:spTree>
    <p:extLst>
      <p:ext uri="{BB962C8B-B14F-4D97-AF65-F5344CB8AC3E}">
        <p14:creationId xmlns:p14="http://schemas.microsoft.com/office/powerpoint/2010/main" val="67460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4160751" y="3125996"/>
            <a:ext cx="3431540" cy="23770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rgbClr val="00B050"/>
                </a:solidFill>
                <a:latin typeface="Arial"/>
              </a:rPr>
              <a:t>Container microservice </a:t>
            </a:r>
            <a:r>
              <a:rPr lang="en-US" sz="1333" dirty="0" err="1">
                <a:solidFill>
                  <a:srgbClr val="00B050"/>
                </a:solidFill>
                <a:latin typeface="Arial"/>
              </a:rPr>
              <a:t>Springboot</a:t>
            </a: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Microservice – </a:t>
            </a:r>
            <a:r>
              <a:rPr lang="en-US" dirty="0" err="1"/>
              <a:t>Springboot</a:t>
            </a:r>
            <a:r>
              <a:rPr lang="en-US" dirty="0"/>
              <a:t> - </a:t>
            </a:r>
            <a:r>
              <a:rPr lang="en-US" dirty="0" err="1"/>
              <a:t>Postgresql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C432-8E55-AF4A-9FFB-29EDF26B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1202270"/>
            <a:ext cx="11190816" cy="635577"/>
          </a:xfrm>
        </p:spPr>
        <p:txBody>
          <a:bodyPr/>
          <a:lstStyle/>
          <a:p>
            <a:r>
              <a:rPr lang="en-US" dirty="0"/>
              <a:t>Kafka data source, web, </a:t>
            </a:r>
            <a:r>
              <a:rPr lang="en-US" dirty="0" err="1"/>
              <a:t>kafka</a:t>
            </a:r>
            <a:r>
              <a:rPr lang="en-US"/>
              <a:t> template.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29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590520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83435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1079918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13237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156931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18183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205871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229907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28" y="2516144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3326886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515130" y="2492931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4281274" y="2800620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4447613" y="3627548"/>
            <a:ext cx="645151" cy="5962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4309305" y="3480969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933F0-2AD7-B343-8CB6-A3D3E948C49A}"/>
              </a:ext>
            </a:extLst>
          </p:cNvPr>
          <p:cNvSpPr txBox="1"/>
          <p:nvPr/>
        </p:nvSpPr>
        <p:spPr>
          <a:xfrm>
            <a:off x="4120210" y="376085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Consumer - containers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8B1E4107-0CD2-DD49-A391-3B19AE765927}"/>
              </a:ext>
            </a:extLst>
          </p:cNvPr>
          <p:cNvSpPr/>
          <p:nvPr/>
        </p:nvSpPr>
        <p:spPr>
          <a:xfrm>
            <a:off x="9470191" y="3301248"/>
            <a:ext cx="914167" cy="47740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2" idx="0"/>
            <a:endCxn id="30" idx="1"/>
          </p:cNvCxnSpPr>
          <p:nvPr/>
        </p:nvCxnSpPr>
        <p:spPr>
          <a:xfrm rot="16200000" flipH="1">
            <a:off x="2717880" y="2512416"/>
            <a:ext cx="1106305" cy="1698353"/>
          </a:xfrm>
          <a:prstGeom prst="bentConnector4">
            <a:avLst>
              <a:gd name="adj1" fmla="val -20663"/>
              <a:gd name="adj2" fmla="val 53615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4160751" y="5546420"/>
            <a:ext cx="3431540" cy="3826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Tomcat</a:t>
            </a: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91" y="5653536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E65988A-125C-634B-9F59-A30770C558DB}"/>
              </a:ext>
            </a:extLst>
          </p:cNvPr>
          <p:cNvSpPr/>
          <p:nvPr/>
        </p:nvSpPr>
        <p:spPr bwMode="auto">
          <a:xfrm>
            <a:off x="590520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05230DF-06CB-4A4A-B5C7-98D31069604D}"/>
              </a:ext>
            </a:extLst>
          </p:cNvPr>
          <p:cNvSpPr/>
          <p:nvPr/>
        </p:nvSpPr>
        <p:spPr bwMode="auto">
          <a:xfrm>
            <a:off x="83435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568894-D8DA-5948-BF3E-C61FDBEF8C21}"/>
              </a:ext>
            </a:extLst>
          </p:cNvPr>
          <p:cNvSpPr/>
          <p:nvPr/>
        </p:nvSpPr>
        <p:spPr bwMode="auto">
          <a:xfrm>
            <a:off x="1079918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040BDDD-4988-EF4F-9E46-4835BA6BDC30}"/>
              </a:ext>
            </a:extLst>
          </p:cNvPr>
          <p:cNvSpPr/>
          <p:nvPr/>
        </p:nvSpPr>
        <p:spPr bwMode="auto">
          <a:xfrm>
            <a:off x="13237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41E581E-C200-C147-8EE7-4640F5121C80}"/>
              </a:ext>
            </a:extLst>
          </p:cNvPr>
          <p:cNvSpPr/>
          <p:nvPr/>
        </p:nvSpPr>
        <p:spPr bwMode="auto">
          <a:xfrm>
            <a:off x="156931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975526-B4FD-7F47-B995-BBFEA108B760}"/>
              </a:ext>
            </a:extLst>
          </p:cNvPr>
          <p:cNvSpPr/>
          <p:nvPr/>
        </p:nvSpPr>
        <p:spPr bwMode="auto">
          <a:xfrm>
            <a:off x="18183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A28A5FC8-4E14-2E4D-AAD7-35796605B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28" y="4692257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AA3975-3C23-7346-9BE1-40AC9ADC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5502999"/>
            <a:ext cx="959343" cy="50427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E48484B-A0A2-FF49-B91F-A4D224AD5769}"/>
              </a:ext>
            </a:extLst>
          </p:cNvPr>
          <p:cNvSpPr txBox="1"/>
          <p:nvPr/>
        </p:nvSpPr>
        <p:spPr>
          <a:xfrm>
            <a:off x="515130" y="4669044"/>
            <a:ext cx="71365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Orders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A71549-658C-F748-9D42-33CC6C52040E}"/>
              </a:ext>
            </a:extLst>
          </p:cNvPr>
          <p:cNvGrpSpPr/>
          <p:nvPr/>
        </p:nvGrpSpPr>
        <p:grpSpPr>
          <a:xfrm>
            <a:off x="4249242" y="4501610"/>
            <a:ext cx="929364" cy="846199"/>
            <a:chOff x="3186931" y="3376207"/>
            <a:chExt cx="697023" cy="634649"/>
          </a:xfrm>
        </p:grpSpPr>
        <p:sp>
          <p:nvSpPr>
            <p:cNvPr id="47" name="Circular Arrow 46">
              <a:extLst>
                <a:ext uri="{FF2B5EF4-FFF2-40B4-BE49-F238E27FC236}">
                  <a16:creationId xmlns:a16="http://schemas.microsoft.com/office/drawing/2014/main" id="{6B22D620-9221-E64F-8BB7-9D7A5D1A15A2}"/>
                </a:ext>
              </a:extLst>
            </p:cNvPr>
            <p:cNvSpPr/>
            <p:nvPr/>
          </p:nvSpPr>
          <p:spPr>
            <a:xfrm rot="5852869">
              <a:off x="3218118" y="3345020"/>
              <a:ext cx="634649" cy="697023"/>
            </a:xfrm>
            <a:prstGeom prst="circularArrow">
              <a:avLst>
                <a:gd name="adj1" fmla="val 0"/>
                <a:gd name="adj2" fmla="val 645456"/>
                <a:gd name="adj3" fmla="val 20982983"/>
                <a:gd name="adj4" fmla="val 10800000"/>
                <a:gd name="adj5" fmla="val 125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srgbClr val="00B050"/>
                </a:solidFill>
                <a:latin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48BDEE5-750E-D74E-970A-AF0F4E706B82}"/>
                </a:ext>
              </a:extLst>
            </p:cNvPr>
            <p:cNvSpPr/>
            <p:nvPr/>
          </p:nvSpPr>
          <p:spPr>
            <a:xfrm>
              <a:off x="3321849" y="3468812"/>
              <a:ext cx="483863" cy="44716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srgbClr val="00B050"/>
                </a:solidFill>
                <a:latin typeface="Arial"/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12B83E7-C600-974F-BE4D-8CEB3B980EB8}"/>
              </a:ext>
            </a:extLst>
          </p:cNvPr>
          <p:cNvCxnSpPr>
            <a:cxnSpLocks/>
            <a:stCxn id="41" idx="0"/>
          </p:cNvCxnSpPr>
          <p:nvPr/>
        </p:nvCxnSpPr>
        <p:spPr>
          <a:xfrm rot="16200000" flipH="1">
            <a:off x="2992459" y="3933232"/>
            <a:ext cx="76427" cy="2179073"/>
          </a:xfrm>
          <a:prstGeom prst="bentConnector4">
            <a:avLst>
              <a:gd name="adj1" fmla="val -398814"/>
              <a:gd name="adj2" fmla="val 52817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871D13B-9568-C642-A9BB-393A51196A20}"/>
              </a:ext>
            </a:extLst>
          </p:cNvPr>
          <p:cNvSpPr txBox="1"/>
          <p:nvPr/>
        </p:nvSpPr>
        <p:spPr>
          <a:xfrm>
            <a:off x="4183173" y="4722678"/>
            <a:ext cx="175240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rgbClr val="00B050"/>
                </a:solidFill>
              </a:rPr>
              <a:t>Consumer - orders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61C02DE-DF4A-F44A-9873-A65218CCFF4D}"/>
              </a:ext>
            </a:extLst>
          </p:cNvPr>
          <p:cNvSpPr/>
          <p:nvPr/>
        </p:nvSpPr>
        <p:spPr>
          <a:xfrm>
            <a:off x="9429166" y="4392333"/>
            <a:ext cx="1032465" cy="4083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EDA608-EEE4-644E-8ABD-D002FD92D3F6}"/>
              </a:ext>
            </a:extLst>
          </p:cNvPr>
          <p:cNvSpPr txBox="1"/>
          <p:nvPr/>
        </p:nvSpPr>
        <p:spPr>
          <a:xfrm>
            <a:off x="9453798" y="3413014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containers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0A3C59-1D93-D844-B1E6-99C924618890}"/>
              </a:ext>
            </a:extLst>
          </p:cNvPr>
          <p:cNvSpPr txBox="1"/>
          <p:nvPr/>
        </p:nvSpPr>
        <p:spPr>
          <a:xfrm>
            <a:off x="9322044" y="4506442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City-containers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E11EA6-6B36-9448-A309-B4470C65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790" y="4493487"/>
            <a:ext cx="880533" cy="9821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ECD60C-ADA1-B342-875D-0B8BBAFC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631" y="2733555"/>
            <a:ext cx="1083733" cy="982133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4BE7AB-1685-FA4F-B978-C013E0983B47}"/>
              </a:ext>
            </a:extLst>
          </p:cNvPr>
          <p:cNvSpPr/>
          <p:nvPr/>
        </p:nvSpPr>
        <p:spPr>
          <a:xfrm>
            <a:off x="8708073" y="2855578"/>
            <a:ext cx="2649567" cy="3073513"/>
          </a:xfrm>
          <a:prstGeom prst="roundRect">
            <a:avLst>
              <a:gd name="adj" fmla="val 500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0B67A52-A703-DF49-A476-1AAE051B5473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7592291" y="3551514"/>
            <a:ext cx="1861507" cy="762984"/>
          </a:xfrm>
          <a:prstGeom prst="bentConnector3">
            <a:avLst>
              <a:gd name="adj1" fmla="val 50000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151AF70-D01A-184E-84BD-AA970789C694}"/>
              </a:ext>
            </a:extLst>
          </p:cNvPr>
          <p:cNvCxnSpPr>
            <a:cxnSpLocks/>
            <a:stCxn id="26" idx="3"/>
            <a:endCxn id="56" idx="1"/>
          </p:cNvCxnSpPr>
          <p:nvPr/>
        </p:nvCxnSpPr>
        <p:spPr>
          <a:xfrm>
            <a:off x="7592291" y="4314498"/>
            <a:ext cx="1729753" cy="330444"/>
          </a:xfrm>
          <a:prstGeom prst="bentConnector3">
            <a:avLst>
              <a:gd name="adj1" fmla="val 50000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52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/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50319" y="1317137"/>
            <a:ext cx="1004207" cy="448513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70100" y="1312419"/>
            <a:ext cx="9836702" cy="44898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53735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21969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16200000" flipV="1">
            <a:off x="5517445" y="2312489"/>
            <a:ext cx="703315" cy="3262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213133"/>
            <a:ext cx="9745" cy="63147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V="1">
            <a:off x="5110890" y="3967260"/>
            <a:ext cx="0" cy="731372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383598"/>
            <a:ext cx="1366640" cy="829535"/>
            <a:chOff x="6233300" y="987960"/>
            <a:chExt cx="1366640" cy="64225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0"/>
              <a:ext cx="1366640" cy="64225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70525" y="3100679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300690"/>
            <a:ext cx="219240" cy="433443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Visualization / 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A03B90-6780-0649-B35D-6462F26516E4}"/>
              </a:ext>
            </a:extLst>
          </p:cNvPr>
          <p:cNvSpPr/>
          <p:nvPr/>
        </p:nvSpPr>
        <p:spPr>
          <a:xfrm>
            <a:off x="7033406" y="3555570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Decision Insight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0FB6D29-51E5-404B-AD6E-801D3EB3FE60}"/>
              </a:ext>
            </a:extLst>
          </p:cNvPr>
          <p:cNvCxnSpPr>
            <a:cxnSpLocks/>
          </p:cNvCxnSpPr>
          <p:nvPr/>
        </p:nvCxnSpPr>
        <p:spPr>
          <a:xfrm flipV="1">
            <a:off x="8515222" y="3293896"/>
            <a:ext cx="347861" cy="50299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E041301-644C-0449-BAC2-0556E4263657}"/>
              </a:ext>
            </a:extLst>
          </p:cNvPr>
          <p:cNvCxnSpPr>
            <a:cxnSpLocks/>
          </p:cNvCxnSpPr>
          <p:nvPr/>
        </p:nvCxnSpPr>
        <p:spPr>
          <a:xfrm>
            <a:off x="6222759" y="3112273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34DCF4-A630-BB42-BDA8-CE8D059FAF43}"/>
              </a:ext>
            </a:extLst>
          </p:cNvPr>
          <p:cNvSpPr/>
          <p:nvPr/>
        </p:nvSpPr>
        <p:spPr>
          <a:xfrm>
            <a:off x="8159627" y="1531611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Legacy App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09E8A87-1236-CD49-9CE6-55AA4E90ED57}"/>
              </a:ext>
            </a:extLst>
          </p:cNvPr>
          <p:cNvSpPr/>
          <p:nvPr/>
        </p:nvSpPr>
        <p:spPr>
          <a:xfrm>
            <a:off x="9873240" y="1538865"/>
            <a:ext cx="757048" cy="4366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A9CF725-75C0-314E-A459-AE7E0CB3026F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8096520" y="1997588"/>
            <a:ext cx="859808" cy="736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8817118" cy="4366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4CD15220-C640-6548-95E7-75B45430246F}"/>
              </a:ext>
            </a:extLst>
          </p:cNvPr>
          <p:cNvSpPr/>
          <p:nvPr/>
        </p:nvSpPr>
        <p:spPr>
          <a:xfrm>
            <a:off x="9874759" y="2822530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FD2E6803-0092-CC4C-BFFF-42A5950DF78D}"/>
              </a:ext>
            </a:extLst>
          </p:cNvPr>
          <p:cNvSpPr/>
          <p:nvPr/>
        </p:nvSpPr>
        <p:spPr>
          <a:xfrm>
            <a:off x="3776449" y="1604892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6D6232-9B55-1740-96C8-4F0E12A97B39}"/>
              </a:ext>
            </a:extLst>
          </p:cNvPr>
          <p:cNvSpPr/>
          <p:nvPr/>
        </p:nvSpPr>
        <p:spPr>
          <a:xfrm>
            <a:off x="837080" y="2945362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A0C617-60F6-B540-8A51-D3641879A63F}"/>
              </a:ext>
            </a:extLst>
          </p:cNvPr>
          <p:cNvSpPr/>
          <p:nvPr/>
        </p:nvSpPr>
        <p:spPr>
          <a:xfrm>
            <a:off x="3641323" y="2165243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B0339-8B0E-F046-9372-B1164B5FC063}"/>
              </a:ext>
            </a:extLst>
          </p:cNvPr>
          <p:cNvSpPr/>
          <p:nvPr/>
        </p:nvSpPr>
        <p:spPr>
          <a:xfrm>
            <a:off x="5317721" y="2210069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B614914-ABC2-4E49-96B4-5C5EB826F14D}"/>
              </a:ext>
            </a:extLst>
          </p:cNvPr>
          <p:cNvSpPr/>
          <p:nvPr/>
        </p:nvSpPr>
        <p:spPr>
          <a:xfrm>
            <a:off x="4096015" y="3807870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30F495-4F7B-5241-9A19-A73C12284644}"/>
              </a:ext>
            </a:extLst>
          </p:cNvPr>
          <p:cNvSpPr/>
          <p:nvPr/>
        </p:nvSpPr>
        <p:spPr>
          <a:xfrm>
            <a:off x="6722671" y="3386532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9FA7BF6-96E9-7D45-BF93-1970ABE4E7B8}"/>
              </a:ext>
            </a:extLst>
          </p:cNvPr>
          <p:cNvSpPr/>
          <p:nvPr/>
        </p:nvSpPr>
        <p:spPr>
          <a:xfrm>
            <a:off x="5057155" y="2899988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5D1904-4FAA-E74D-B2AA-19032B73CB0B}"/>
              </a:ext>
            </a:extLst>
          </p:cNvPr>
          <p:cNvSpPr/>
          <p:nvPr/>
        </p:nvSpPr>
        <p:spPr>
          <a:xfrm>
            <a:off x="6823785" y="4451251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7C2D61C-D66D-9345-BA99-B3F87BB3EF3F}"/>
              </a:ext>
            </a:extLst>
          </p:cNvPr>
          <p:cNvSpPr/>
          <p:nvPr/>
        </p:nvSpPr>
        <p:spPr>
          <a:xfrm>
            <a:off x="9020143" y="2129390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EFD17EE-1FF2-9A42-A141-C1FBD5A02C1A}"/>
              </a:ext>
            </a:extLst>
          </p:cNvPr>
          <p:cNvSpPr/>
          <p:nvPr/>
        </p:nvSpPr>
        <p:spPr>
          <a:xfrm>
            <a:off x="5308752" y="4926381"/>
            <a:ext cx="315883" cy="3158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72539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4160751" y="3125996"/>
            <a:ext cx="3431540" cy="23770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rgbClr val="00B050"/>
                </a:solidFill>
                <a:latin typeface="Arial"/>
              </a:rPr>
              <a:t>Container microservice </a:t>
            </a:r>
            <a:r>
              <a:rPr lang="en-US" sz="1333" dirty="0" err="1">
                <a:solidFill>
                  <a:srgbClr val="00B050"/>
                </a:solidFill>
                <a:latin typeface="Arial"/>
              </a:rPr>
              <a:t>Springboot</a:t>
            </a: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/>
              <a:t>Container Microservice – </a:t>
            </a:r>
            <a:r>
              <a:rPr lang="en-US" sz="2667" dirty="0" err="1"/>
              <a:t>Springboot</a:t>
            </a:r>
            <a:r>
              <a:rPr lang="en-US" sz="2667" dirty="0"/>
              <a:t> - </a:t>
            </a:r>
            <a:r>
              <a:rPr lang="en-US" sz="2667" dirty="0" err="1"/>
              <a:t>Postgresql</a:t>
            </a:r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30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590520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83435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1079918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13237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1569317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181835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205871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2299076" y="2808440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7" y="2516144"/>
            <a:ext cx="3001007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3326886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515130" y="2492931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4281274" y="2800620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4447613" y="3627548"/>
            <a:ext cx="645151" cy="5962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4309305" y="3480969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933F0-2AD7-B343-8CB6-A3D3E948C49A}"/>
              </a:ext>
            </a:extLst>
          </p:cNvPr>
          <p:cNvSpPr txBox="1"/>
          <p:nvPr/>
        </p:nvSpPr>
        <p:spPr>
          <a:xfrm>
            <a:off x="4120210" y="376085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Consumer - containers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8B1E4107-0CD2-DD49-A391-3B19AE765927}"/>
              </a:ext>
            </a:extLst>
          </p:cNvPr>
          <p:cNvSpPr/>
          <p:nvPr/>
        </p:nvSpPr>
        <p:spPr>
          <a:xfrm>
            <a:off x="9470191" y="3301248"/>
            <a:ext cx="914167" cy="47740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0" idx="2"/>
            <a:endCxn id="30" idx="1"/>
          </p:cNvCxnSpPr>
          <p:nvPr/>
        </p:nvCxnSpPr>
        <p:spPr>
          <a:xfrm rot="16200000" flipH="1">
            <a:off x="2843277" y="2637811"/>
            <a:ext cx="374793" cy="2179073"/>
          </a:xfrm>
          <a:prstGeom prst="bentConnector2">
            <a:avLst/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4160751" y="5546420"/>
            <a:ext cx="3431540" cy="3826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Tomcat</a:t>
            </a: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91" y="5653536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E65988A-125C-634B-9F59-A30770C558DB}"/>
              </a:ext>
            </a:extLst>
          </p:cNvPr>
          <p:cNvSpPr/>
          <p:nvPr/>
        </p:nvSpPr>
        <p:spPr bwMode="auto">
          <a:xfrm>
            <a:off x="590520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05230DF-06CB-4A4A-B5C7-98D31069604D}"/>
              </a:ext>
            </a:extLst>
          </p:cNvPr>
          <p:cNvSpPr/>
          <p:nvPr/>
        </p:nvSpPr>
        <p:spPr bwMode="auto">
          <a:xfrm>
            <a:off x="83435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D568894-D8DA-5948-BF3E-C61FDBEF8C21}"/>
              </a:ext>
            </a:extLst>
          </p:cNvPr>
          <p:cNvSpPr/>
          <p:nvPr/>
        </p:nvSpPr>
        <p:spPr bwMode="auto">
          <a:xfrm>
            <a:off x="1079918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040BDDD-4988-EF4F-9E46-4835BA6BDC30}"/>
              </a:ext>
            </a:extLst>
          </p:cNvPr>
          <p:cNvSpPr/>
          <p:nvPr/>
        </p:nvSpPr>
        <p:spPr bwMode="auto">
          <a:xfrm>
            <a:off x="13237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41E581E-C200-C147-8EE7-4640F5121C80}"/>
              </a:ext>
            </a:extLst>
          </p:cNvPr>
          <p:cNvSpPr/>
          <p:nvPr/>
        </p:nvSpPr>
        <p:spPr bwMode="auto">
          <a:xfrm>
            <a:off x="1569317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0975526-B4FD-7F47-B995-BBFEA108B760}"/>
              </a:ext>
            </a:extLst>
          </p:cNvPr>
          <p:cNvSpPr/>
          <p:nvPr/>
        </p:nvSpPr>
        <p:spPr bwMode="auto">
          <a:xfrm>
            <a:off x="1818356" y="4984553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A28A5FC8-4E14-2E4D-AAD7-35796605B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6" y="4692257"/>
            <a:ext cx="3001008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AA3975-3C23-7346-9BE1-40AC9ADC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51" y="5502999"/>
            <a:ext cx="959343" cy="50427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E48484B-A0A2-FF49-B91F-A4D224AD5769}"/>
              </a:ext>
            </a:extLst>
          </p:cNvPr>
          <p:cNvSpPr txBox="1"/>
          <p:nvPr/>
        </p:nvSpPr>
        <p:spPr>
          <a:xfrm>
            <a:off x="515130" y="4669044"/>
            <a:ext cx="71365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Orders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A71549-658C-F748-9D42-33CC6C52040E}"/>
              </a:ext>
            </a:extLst>
          </p:cNvPr>
          <p:cNvGrpSpPr/>
          <p:nvPr/>
        </p:nvGrpSpPr>
        <p:grpSpPr>
          <a:xfrm>
            <a:off x="4249242" y="4501610"/>
            <a:ext cx="929364" cy="846199"/>
            <a:chOff x="3186931" y="3376207"/>
            <a:chExt cx="697023" cy="634649"/>
          </a:xfrm>
        </p:grpSpPr>
        <p:sp>
          <p:nvSpPr>
            <p:cNvPr id="47" name="Circular Arrow 46">
              <a:extLst>
                <a:ext uri="{FF2B5EF4-FFF2-40B4-BE49-F238E27FC236}">
                  <a16:creationId xmlns:a16="http://schemas.microsoft.com/office/drawing/2014/main" id="{6B22D620-9221-E64F-8BB7-9D7A5D1A15A2}"/>
                </a:ext>
              </a:extLst>
            </p:cNvPr>
            <p:cNvSpPr/>
            <p:nvPr/>
          </p:nvSpPr>
          <p:spPr>
            <a:xfrm rot="5852869">
              <a:off x="3218118" y="3345020"/>
              <a:ext cx="634649" cy="697023"/>
            </a:xfrm>
            <a:prstGeom prst="circularArrow">
              <a:avLst>
                <a:gd name="adj1" fmla="val 0"/>
                <a:gd name="adj2" fmla="val 645456"/>
                <a:gd name="adj3" fmla="val 20982983"/>
                <a:gd name="adj4" fmla="val 10800000"/>
                <a:gd name="adj5" fmla="val 12500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srgbClr val="00B050"/>
                </a:solidFill>
                <a:latin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48BDEE5-750E-D74E-970A-AF0F4E706B82}"/>
                </a:ext>
              </a:extLst>
            </p:cNvPr>
            <p:cNvSpPr/>
            <p:nvPr/>
          </p:nvSpPr>
          <p:spPr>
            <a:xfrm>
              <a:off x="3321849" y="3468812"/>
              <a:ext cx="483863" cy="44716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33" dirty="0">
                <a:solidFill>
                  <a:srgbClr val="00B050"/>
                </a:solidFill>
                <a:latin typeface="Arial"/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12B83E7-C600-974F-BE4D-8CEB3B980EB8}"/>
              </a:ext>
            </a:extLst>
          </p:cNvPr>
          <p:cNvCxnSpPr>
            <a:cxnSpLocks/>
            <a:stCxn id="41" idx="0"/>
            <a:endCxn id="53" idx="1"/>
          </p:cNvCxnSpPr>
          <p:nvPr/>
        </p:nvCxnSpPr>
        <p:spPr>
          <a:xfrm rot="5400000" flipH="1" flipV="1">
            <a:off x="3010743" y="3812123"/>
            <a:ext cx="102825" cy="2242036"/>
          </a:xfrm>
          <a:prstGeom prst="bentConnector2">
            <a:avLst/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871D13B-9568-C642-A9BB-393A51196A20}"/>
              </a:ext>
            </a:extLst>
          </p:cNvPr>
          <p:cNvSpPr txBox="1"/>
          <p:nvPr/>
        </p:nvSpPr>
        <p:spPr>
          <a:xfrm>
            <a:off x="4183173" y="4722678"/>
            <a:ext cx="175240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rgbClr val="00B050"/>
                </a:solidFill>
              </a:rPr>
              <a:t>Consumer - orders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61C02DE-DF4A-F44A-9873-A65218CCFF4D}"/>
              </a:ext>
            </a:extLst>
          </p:cNvPr>
          <p:cNvSpPr/>
          <p:nvPr/>
        </p:nvSpPr>
        <p:spPr>
          <a:xfrm>
            <a:off x="9429166" y="4392333"/>
            <a:ext cx="1032465" cy="4083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EDA608-EEE4-644E-8ABD-D002FD92D3F6}"/>
              </a:ext>
            </a:extLst>
          </p:cNvPr>
          <p:cNvSpPr txBox="1"/>
          <p:nvPr/>
        </p:nvSpPr>
        <p:spPr>
          <a:xfrm>
            <a:off x="9453798" y="3413014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containers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0A3C59-1D93-D844-B1E6-99C924618890}"/>
              </a:ext>
            </a:extLst>
          </p:cNvPr>
          <p:cNvSpPr txBox="1"/>
          <p:nvPr/>
        </p:nvSpPr>
        <p:spPr>
          <a:xfrm>
            <a:off x="9322044" y="4506442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City-containers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E11EA6-6B36-9448-A309-B4470C65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310" y="4810669"/>
            <a:ext cx="564013" cy="629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ECD60C-ADA1-B342-875D-0B8BBAFC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631" y="2733555"/>
            <a:ext cx="1083733" cy="982133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4BE7AB-1685-FA4F-B978-C013E0983B47}"/>
              </a:ext>
            </a:extLst>
          </p:cNvPr>
          <p:cNvSpPr/>
          <p:nvPr/>
        </p:nvSpPr>
        <p:spPr>
          <a:xfrm>
            <a:off x="8708073" y="2855578"/>
            <a:ext cx="2649567" cy="3073513"/>
          </a:xfrm>
          <a:prstGeom prst="roundRect">
            <a:avLst>
              <a:gd name="adj" fmla="val 500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0B67A52-A703-DF49-A476-1AAE051B5473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7592291" y="3551514"/>
            <a:ext cx="1861507" cy="762984"/>
          </a:xfrm>
          <a:prstGeom prst="bentConnector3">
            <a:avLst>
              <a:gd name="adj1" fmla="val 50000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151AF70-D01A-184E-84BD-AA970789C694}"/>
              </a:ext>
            </a:extLst>
          </p:cNvPr>
          <p:cNvCxnSpPr>
            <a:cxnSpLocks/>
            <a:stCxn id="26" idx="3"/>
            <a:endCxn id="56" idx="1"/>
          </p:cNvCxnSpPr>
          <p:nvPr/>
        </p:nvCxnSpPr>
        <p:spPr>
          <a:xfrm>
            <a:off x="7592291" y="4314498"/>
            <a:ext cx="1729753" cy="330444"/>
          </a:xfrm>
          <a:prstGeom prst="bentConnector3">
            <a:avLst>
              <a:gd name="adj1" fmla="val 50000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434CE280-0103-D64E-A15B-2B6C24E2C107}"/>
              </a:ext>
            </a:extLst>
          </p:cNvPr>
          <p:cNvCxnSpPr>
            <a:cxnSpLocks/>
            <a:stCxn id="68" idx="0"/>
            <a:endCxn id="12" idx="0"/>
          </p:cNvCxnSpPr>
          <p:nvPr/>
        </p:nvCxnSpPr>
        <p:spPr>
          <a:xfrm rot="16200000" flipV="1">
            <a:off x="4142092" y="1088205"/>
            <a:ext cx="927755" cy="4368225"/>
          </a:xfrm>
          <a:prstGeom prst="bentConnector3">
            <a:avLst>
              <a:gd name="adj1" fmla="val 132854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A225FCE-A971-9046-B988-A17C47BEF1BB}"/>
              </a:ext>
            </a:extLst>
          </p:cNvPr>
          <p:cNvSpPr/>
          <p:nvPr/>
        </p:nvSpPr>
        <p:spPr>
          <a:xfrm>
            <a:off x="6266757" y="3736195"/>
            <a:ext cx="1046648" cy="409008"/>
          </a:xfrm>
          <a:prstGeom prst="roundRect">
            <a:avLst/>
          </a:prstGeom>
          <a:solidFill>
            <a:srgbClr val="92D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Producer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4771761-C79A-1946-A9BA-954465A59DE1}"/>
              </a:ext>
            </a:extLst>
          </p:cNvPr>
          <p:cNvSpPr/>
          <p:nvPr/>
        </p:nvSpPr>
        <p:spPr>
          <a:xfrm>
            <a:off x="5952227" y="4747429"/>
            <a:ext cx="1046648" cy="409008"/>
          </a:xfrm>
          <a:prstGeom prst="roundRect">
            <a:avLst/>
          </a:prstGeom>
          <a:solidFill>
            <a:srgbClr val="92D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Producer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BB593C2-68C7-A74C-AC0D-BCCBBA514B1D}"/>
              </a:ext>
            </a:extLst>
          </p:cNvPr>
          <p:cNvCxnSpPr>
            <a:cxnSpLocks/>
            <a:stCxn id="72" idx="2"/>
            <a:endCxn id="74" idx="2"/>
          </p:cNvCxnSpPr>
          <p:nvPr/>
        </p:nvCxnSpPr>
        <p:spPr>
          <a:xfrm rot="5400000">
            <a:off x="4052043" y="3309799"/>
            <a:ext cx="576871" cy="4270148"/>
          </a:xfrm>
          <a:prstGeom prst="bentConnector3">
            <a:avLst>
              <a:gd name="adj1" fmla="val 152837"/>
            </a:avLst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3737DAD-2F07-3848-9295-63BFF86E0307}"/>
              </a:ext>
            </a:extLst>
          </p:cNvPr>
          <p:cNvSpPr/>
          <p:nvPr/>
        </p:nvSpPr>
        <p:spPr bwMode="auto">
          <a:xfrm>
            <a:off x="2082622" y="5001796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63166AF-3EFC-3D4E-9476-14E9E6A974C2}"/>
              </a:ext>
            </a:extLst>
          </p:cNvPr>
          <p:cNvSpPr/>
          <p:nvPr/>
        </p:nvSpPr>
        <p:spPr>
          <a:xfrm>
            <a:off x="154148" y="1372633"/>
            <a:ext cx="1046648" cy="4090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Producer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C033CD6F-1A04-5E49-83A2-70AB174769F1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 rot="16200000" flipH="1">
            <a:off x="795906" y="1663208"/>
            <a:ext cx="1026799" cy="126366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9051AED-D6B7-3A4D-AFE9-13B0B8E2D178}"/>
              </a:ext>
            </a:extLst>
          </p:cNvPr>
          <p:cNvSpPr/>
          <p:nvPr/>
        </p:nvSpPr>
        <p:spPr>
          <a:xfrm>
            <a:off x="107915" y="4035229"/>
            <a:ext cx="1046648" cy="4090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Producer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E1CB8C9-F810-824F-829E-35D3B3E5BD62}"/>
              </a:ext>
            </a:extLst>
          </p:cNvPr>
          <p:cNvCxnSpPr>
            <a:cxnSpLocks/>
            <a:stCxn id="82" idx="2"/>
            <a:endCxn id="41" idx="0"/>
          </p:cNvCxnSpPr>
          <p:nvPr/>
        </p:nvCxnSpPr>
        <p:spPr>
          <a:xfrm rot="16200000" flipH="1">
            <a:off x="1016030" y="4059446"/>
            <a:ext cx="540316" cy="1309897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E1ECA7D-259A-0D47-B27D-588F79432219}"/>
              </a:ext>
            </a:extLst>
          </p:cNvPr>
          <p:cNvSpPr/>
          <p:nvPr/>
        </p:nvSpPr>
        <p:spPr>
          <a:xfrm>
            <a:off x="9413831" y="1946097"/>
            <a:ext cx="1046648" cy="4090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 err="1">
                <a:solidFill>
                  <a:schemeClr val="tx2">
                    <a:lumMod val="50000"/>
                  </a:schemeClr>
                </a:solidFill>
                <a:latin typeface="Arial"/>
              </a:rPr>
              <a:t>psql</a:t>
            </a:r>
            <a:endParaRPr lang="en-US" sz="1333" dirty="0">
              <a:solidFill>
                <a:schemeClr val="tx2">
                  <a:lumMod val="50000"/>
                </a:schemeClr>
              </a:solidFill>
              <a:latin typeface="Arial"/>
            </a:endParaRP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D1151191-D719-054E-84AB-989963A8E3D5}"/>
              </a:ext>
            </a:extLst>
          </p:cNvPr>
          <p:cNvCxnSpPr>
            <a:cxnSpLocks/>
            <a:stCxn id="31" idx="0"/>
            <a:endCxn id="85" idx="2"/>
          </p:cNvCxnSpPr>
          <p:nvPr/>
        </p:nvCxnSpPr>
        <p:spPr>
          <a:xfrm rot="5400000" flipH="1" flipV="1">
            <a:off x="9399469" y="2882913"/>
            <a:ext cx="1065495" cy="988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7045A2C-30EA-9445-B339-B3B70DE06465}"/>
              </a:ext>
            </a:extLst>
          </p:cNvPr>
          <p:cNvSpPr/>
          <p:nvPr/>
        </p:nvSpPr>
        <p:spPr>
          <a:xfrm>
            <a:off x="2222178" y="6238364"/>
            <a:ext cx="1249524" cy="4090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Consumer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54E663A-3FFD-FC45-A16A-8429FE9A2004}"/>
              </a:ext>
            </a:extLst>
          </p:cNvPr>
          <p:cNvSpPr/>
          <p:nvPr/>
        </p:nvSpPr>
        <p:spPr>
          <a:xfrm>
            <a:off x="2421855" y="1345009"/>
            <a:ext cx="1249524" cy="4090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chemeClr val="tx2">
                    <a:lumMod val="50000"/>
                  </a:schemeClr>
                </a:solidFill>
                <a:latin typeface="Arial"/>
              </a:rPr>
              <a:t>Consumer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4E421E-B282-EE48-B8FA-F7EC04FB47BC}"/>
              </a:ext>
            </a:extLst>
          </p:cNvPr>
          <p:cNvSpPr txBox="1"/>
          <p:nvPr/>
        </p:nvSpPr>
        <p:spPr>
          <a:xfrm>
            <a:off x="1259304" y="1207228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868F8B-2794-3242-8FFF-0BF16EC14272}"/>
              </a:ext>
            </a:extLst>
          </p:cNvPr>
          <p:cNvSpPr txBox="1"/>
          <p:nvPr/>
        </p:nvSpPr>
        <p:spPr>
          <a:xfrm>
            <a:off x="10460479" y="1646394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346527-A9D0-7F4B-9E42-D25B6D4DD30B}"/>
              </a:ext>
            </a:extLst>
          </p:cNvPr>
          <p:cNvSpPr txBox="1"/>
          <p:nvPr/>
        </p:nvSpPr>
        <p:spPr>
          <a:xfrm>
            <a:off x="5693844" y="2701340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B2000C-609A-4346-9347-FD8ACCC97DBC}"/>
              </a:ext>
            </a:extLst>
          </p:cNvPr>
          <p:cNvSpPr txBox="1"/>
          <p:nvPr/>
        </p:nvSpPr>
        <p:spPr>
          <a:xfrm>
            <a:off x="3722071" y="1337367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527B3B4-3BE6-5644-8A8F-8C0733CFFD64}"/>
              </a:ext>
            </a:extLst>
          </p:cNvPr>
          <p:cNvSpPr txBox="1"/>
          <p:nvPr/>
        </p:nvSpPr>
        <p:spPr>
          <a:xfrm>
            <a:off x="3547094" y="6231012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1BAF96-7728-894C-802E-F35ECA4F052B}"/>
              </a:ext>
            </a:extLst>
          </p:cNvPr>
          <p:cNvSpPr txBox="1"/>
          <p:nvPr/>
        </p:nvSpPr>
        <p:spPr>
          <a:xfrm>
            <a:off x="1103918" y="4081903"/>
            <a:ext cx="312906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7976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F349-AB97-7647-84B8-9E93FC8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Microservice -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9C432-8E55-AF4A-9FFB-29EDF26B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84" y="1202270"/>
            <a:ext cx="11190816" cy="1051405"/>
          </a:xfrm>
        </p:spPr>
        <p:txBody>
          <a:bodyPr/>
          <a:lstStyle/>
          <a:p>
            <a:r>
              <a:rPr lang="en-US" dirty="0"/>
              <a:t>Manage Container Inventory, APIs to access the inventory and consumer of </a:t>
            </a:r>
            <a:r>
              <a:rPr lang="en-US" dirty="0" err="1"/>
              <a:t>ContainerEvent</a:t>
            </a:r>
            <a:r>
              <a:rPr lang="en-US" dirty="0"/>
              <a:t>.</a:t>
            </a:r>
          </a:p>
          <a:p>
            <a:r>
              <a:rPr lang="en-US" dirty="0"/>
              <a:t>Python Flask, Kafka python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6294-8842-8645-9400-5752586AC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63A97E-D605-DC42-8452-C14CD1FA87FA}" type="slidenum">
              <a:rPr lang="en-US" smtClean="0">
                <a:solidFill>
                  <a:srgbClr val="5AAAFA"/>
                </a:solidFill>
              </a:rPr>
              <a:pPr/>
              <a:t>31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9C86BF-01A1-6C4F-8E66-B0F29ADCE9C2}"/>
              </a:ext>
            </a:extLst>
          </p:cNvPr>
          <p:cNvSpPr/>
          <p:nvPr/>
        </p:nvSpPr>
        <p:spPr bwMode="auto">
          <a:xfrm>
            <a:off x="3566177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0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4DEED-2E41-E54C-8F16-9C7C9C08D0DB}"/>
              </a:ext>
            </a:extLst>
          </p:cNvPr>
          <p:cNvSpPr/>
          <p:nvPr/>
        </p:nvSpPr>
        <p:spPr bwMode="auto">
          <a:xfrm>
            <a:off x="3810014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1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6F523-17C1-E041-96BF-8CAAFD6C8228}"/>
              </a:ext>
            </a:extLst>
          </p:cNvPr>
          <p:cNvSpPr/>
          <p:nvPr/>
        </p:nvSpPr>
        <p:spPr bwMode="auto">
          <a:xfrm>
            <a:off x="4055576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2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03E60-BA42-B641-AACF-D3044DFC0A2B}"/>
              </a:ext>
            </a:extLst>
          </p:cNvPr>
          <p:cNvSpPr/>
          <p:nvPr/>
        </p:nvSpPr>
        <p:spPr bwMode="auto">
          <a:xfrm>
            <a:off x="4299413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3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6C2D3A-5AFC-C84C-BE33-E0F6C42CD2C2}"/>
              </a:ext>
            </a:extLst>
          </p:cNvPr>
          <p:cNvSpPr/>
          <p:nvPr/>
        </p:nvSpPr>
        <p:spPr bwMode="auto">
          <a:xfrm>
            <a:off x="4544974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4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619F8-E83C-F542-AEE9-83F997C5D193}"/>
              </a:ext>
            </a:extLst>
          </p:cNvPr>
          <p:cNvSpPr/>
          <p:nvPr/>
        </p:nvSpPr>
        <p:spPr bwMode="auto">
          <a:xfrm>
            <a:off x="4794013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5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157B17-D255-474A-8E9E-A23B4CE7A873}"/>
              </a:ext>
            </a:extLst>
          </p:cNvPr>
          <p:cNvSpPr/>
          <p:nvPr/>
        </p:nvSpPr>
        <p:spPr bwMode="auto">
          <a:xfrm>
            <a:off x="5034373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6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4EDD06-8F02-F942-8435-417855CC9899}"/>
              </a:ext>
            </a:extLst>
          </p:cNvPr>
          <p:cNvSpPr/>
          <p:nvPr/>
        </p:nvSpPr>
        <p:spPr bwMode="auto">
          <a:xfrm>
            <a:off x="5274733" y="5407717"/>
            <a:ext cx="245561" cy="731512"/>
          </a:xfrm>
          <a:prstGeom prst="roundRect">
            <a:avLst/>
          </a:prstGeom>
          <a:solidFill>
            <a:srgbClr val="959F9F"/>
          </a:solidFill>
          <a:ln w="9525" cap="flat" cmpd="sng" algn="ctr">
            <a:solidFill>
              <a:srgbClr val="FFFFFF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FFFFFF"/>
                </a:solidFill>
                <a:latin typeface="Arial"/>
                <a:cs typeface="+mn-cs"/>
              </a:rPr>
              <a:t>7</a:t>
            </a:r>
            <a:endParaRPr lang="en-US" sz="667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76A459B-4411-5D4D-9624-88247D3B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985" y="5115421"/>
            <a:ext cx="31983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5596E6">
                <a:lumMod val="50000"/>
              </a:srgb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33" kern="0" dirty="0">
              <a:solidFill>
                <a:srgbClr val="6D777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3DAEF3-6F89-E740-B09F-312B004F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09" y="5926163"/>
            <a:ext cx="959343" cy="50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61B8-814B-AA4A-8B51-1CC6C7606C36}"/>
              </a:ext>
            </a:extLst>
          </p:cNvPr>
          <p:cNvSpPr txBox="1"/>
          <p:nvPr/>
        </p:nvSpPr>
        <p:spPr>
          <a:xfrm>
            <a:off x="3490787" y="5092208"/>
            <a:ext cx="102143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1" kern="0" dirty="0">
                <a:solidFill>
                  <a:srgbClr val="C8D2D2">
                    <a:lumMod val="25000"/>
                  </a:srgbClr>
                </a:solidFill>
              </a:rPr>
              <a:t>Containers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998D6B-4792-D343-9FDA-3C0C0303C15E}"/>
              </a:ext>
            </a:extLst>
          </p:cNvPr>
          <p:cNvGrpSpPr/>
          <p:nvPr/>
        </p:nvGrpSpPr>
        <p:grpSpPr>
          <a:xfrm>
            <a:off x="6848983" y="3347565"/>
            <a:ext cx="1098679" cy="325376"/>
            <a:chOff x="3383969" y="684409"/>
            <a:chExt cx="626831" cy="26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2FD6A5-619E-9247-AB7C-7CB41B8B27F8}"/>
                </a:ext>
              </a:extLst>
            </p:cNvPr>
            <p:cNvGrpSpPr/>
            <p:nvPr/>
          </p:nvGrpSpPr>
          <p:grpSpPr>
            <a:xfrm>
              <a:off x="3383969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36E9B8-D6EF-7947-B380-FCDBE592EE65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D5CD09-51A3-604C-964C-726E7F30B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E158FE-71FE-174F-890E-ACA68F37F17B}"/>
                </a:ext>
              </a:extLst>
            </p:cNvPr>
            <p:cNvGrpSpPr/>
            <p:nvPr/>
          </p:nvGrpSpPr>
          <p:grpSpPr>
            <a:xfrm>
              <a:off x="3605844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E56A0B-1E6C-804D-B584-B44A3D9034DD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4D57D08-4ED1-B34C-8691-0547AC048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A85E2F-8CF1-E644-B7DD-D89721761FBC}"/>
                </a:ext>
              </a:extLst>
            </p:cNvPr>
            <p:cNvGrpSpPr/>
            <p:nvPr/>
          </p:nvGrpSpPr>
          <p:grpSpPr>
            <a:xfrm>
              <a:off x="3820997" y="684409"/>
              <a:ext cx="189803" cy="266407"/>
              <a:chOff x="2605549" y="2282084"/>
              <a:chExt cx="253071" cy="35520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07B5103-8A2C-854E-AB28-2ACA380B2CDF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F4541B-A0C8-834D-9F48-8409C45FE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grpFill/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E91B5-DAD6-3C4A-842C-B54B845D297F}"/>
              </a:ext>
            </a:extLst>
          </p:cNvPr>
          <p:cNvSpPr/>
          <p:nvPr/>
        </p:nvSpPr>
        <p:spPr>
          <a:xfrm>
            <a:off x="6728461" y="3672941"/>
            <a:ext cx="3431540" cy="1219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Container microservice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75F909-1AEE-E24C-BB83-9694F642796B}"/>
              </a:ext>
            </a:extLst>
          </p:cNvPr>
          <p:cNvSpPr/>
          <p:nvPr/>
        </p:nvSpPr>
        <p:spPr>
          <a:xfrm>
            <a:off x="7015322" y="4174493"/>
            <a:ext cx="645151" cy="596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4EB73442-D21C-5249-879F-C2B98A6C33FE}"/>
              </a:ext>
            </a:extLst>
          </p:cNvPr>
          <p:cNvSpPr/>
          <p:nvPr/>
        </p:nvSpPr>
        <p:spPr>
          <a:xfrm rot="5852869">
            <a:off x="6877014" y="4027914"/>
            <a:ext cx="846199" cy="929364"/>
          </a:xfrm>
          <a:prstGeom prst="circularArrow">
            <a:avLst>
              <a:gd name="adj1" fmla="val 0"/>
              <a:gd name="adj2" fmla="val 645456"/>
              <a:gd name="adj3" fmla="val 20982983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33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933F0-2AD7-B343-8CB6-A3D3E948C49A}"/>
              </a:ext>
            </a:extLst>
          </p:cNvPr>
          <p:cNvSpPr txBox="1"/>
          <p:nvPr/>
        </p:nvSpPr>
        <p:spPr>
          <a:xfrm>
            <a:off x="6687919" y="4307801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Kafka Consumer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A34BA42-D008-ED4D-B945-D9C76C0E1F8F}"/>
              </a:ext>
            </a:extLst>
          </p:cNvPr>
          <p:cNvCxnSpPr>
            <a:cxnSpLocks/>
            <a:stCxn id="12" idx="0"/>
            <a:endCxn id="30" idx="1"/>
          </p:cNvCxnSpPr>
          <p:nvPr/>
        </p:nvCxnSpPr>
        <p:spPr>
          <a:xfrm rot="5400000" flipH="1" flipV="1">
            <a:off x="5569703" y="4289502"/>
            <a:ext cx="946027" cy="1290405"/>
          </a:xfrm>
          <a:prstGeom prst="bentConnector2">
            <a:avLst/>
          </a:prstGeom>
          <a:ln w="2222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D2DAC-822C-EE4B-B97A-7FDAC9C7D1AD}"/>
              </a:ext>
            </a:extLst>
          </p:cNvPr>
          <p:cNvSpPr/>
          <p:nvPr/>
        </p:nvSpPr>
        <p:spPr>
          <a:xfrm>
            <a:off x="6728461" y="4911104"/>
            <a:ext cx="3431540" cy="6156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prstClr val="white"/>
                </a:solidFill>
                <a:latin typeface="Arial"/>
              </a:rPr>
              <a:t>Python Flask</a:t>
            </a:r>
          </a:p>
        </p:txBody>
      </p:sp>
      <p:pic>
        <p:nvPicPr>
          <p:cNvPr id="27" name="Picture 40">
            <a:extLst>
              <a:ext uri="{FF2B5EF4-FFF2-40B4-BE49-F238E27FC236}">
                <a16:creationId xmlns:a16="http://schemas.microsoft.com/office/drawing/2014/main" id="{F3F9012B-5EB6-4244-936F-5CF6AD0E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159" y="5006648"/>
            <a:ext cx="1414200" cy="52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D8DC54-29A8-8A41-8A01-0B9727888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1" y="4942031"/>
            <a:ext cx="1414200" cy="5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2B5A-D2BF-0F41-AB02-0E350426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33" y="208582"/>
            <a:ext cx="10515600" cy="521140"/>
          </a:xfrm>
        </p:spPr>
        <p:txBody>
          <a:bodyPr>
            <a:normAutofit/>
          </a:bodyPr>
          <a:lstStyle/>
          <a:p>
            <a:r>
              <a:rPr lang="en-US" sz="2400" dirty="0"/>
              <a:t>MQ- Event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66A27-027F-EA4A-B9BD-D028494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C23E-6D76-459C-BC14-A9049E4EE889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5F908-A2BC-4341-87A3-ABBF34B68629}"/>
              </a:ext>
            </a:extLst>
          </p:cNvPr>
          <p:cNvSpPr/>
          <p:nvPr/>
        </p:nvSpPr>
        <p:spPr>
          <a:xfrm>
            <a:off x="9372600" y="1714499"/>
            <a:ext cx="1845128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 JEE App</a:t>
            </a:r>
          </a:p>
          <a:p>
            <a:pPr algn="ctr"/>
            <a:r>
              <a:rPr lang="en-US" sz="1200" dirty="0"/>
              <a:t>JMS listener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3C0033-8D9E-604C-9B28-5FDD36C6C800}"/>
              </a:ext>
            </a:extLst>
          </p:cNvPr>
          <p:cNvSpPr/>
          <p:nvPr/>
        </p:nvSpPr>
        <p:spPr>
          <a:xfrm>
            <a:off x="9200341" y="1168380"/>
            <a:ext cx="2349402" cy="22161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44A235-B4DC-0446-A2FD-C7DAEC5F0F98}"/>
              </a:ext>
            </a:extLst>
          </p:cNvPr>
          <p:cNvSpPr/>
          <p:nvPr/>
        </p:nvSpPr>
        <p:spPr>
          <a:xfrm>
            <a:off x="6629400" y="1168380"/>
            <a:ext cx="2008413" cy="2216163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MQ Broker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3688E-FF28-D746-AC3D-3D2EFBDE0655}"/>
              </a:ext>
            </a:extLst>
          </p:cNvPr>
          <p:cNvSpPr/>
          <p:nvPr/>
        </p:nvSpPr>
        <p:spPr>
          <a:xfrm>
            <a:off x="642258" y="1282632"/>
            <a:ext cx="2008413" cy="1655634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Liberty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EF6CD-0322-394A-87BF-5379FE8EE999}"/>
              </a:ext>
            </a:extLst>
          </p:cNvPr>
          <p:cNvSpPr/>
          <p:nvPr/>
        </p:nvSpPr>
        <p:spPr>
          <a:xfrm>
            <a:off x="762000" y="1616527"/>
            <a:ext cx="1703614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MS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A597E7-00D6-7F44-9C30-03D1F5A01FB4}"/>
              </a:ext>
            </a:extLst>
          </p:cNvPr>
          <p:cNvSpPr/>
          <p:nvPr/>
        </p:nvSpPr>
        <p:spPr bwMode="auto">
          <a:xfrm>
            <a:off x="2766994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8CBAEE-0098-D148-A196-E5AD2B6787B8}"/>
              </a:ext>
            </a:extLst>
          </p:cNvPr>
          <p:cNvSpPr/>
          <p:nvPr/>
        </p:nvSpPr>
        <p:spPr bwMode="auto">
          <a:xfrm>
            <a:off x="3010831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989703-2F49-5647-B6D8-F7993E04EAE4}"/>
              </a:ext>
            </a:extLst>
          </p:cNvPr>
          <p:cNvSpPr/>
          <p:nvPr/>
        </p:nvSpPr>
        <p:spPr bwMode="auto">
          <a:xfrm>
            <a:off x="3256393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F04F52-1698-E54E-8D5D-3991A0424611}"/>
              </a:ext>
            </a:extLst>
          </p:cNvPr>
          <p:cNvSpPr/>
          <p:nvPr/>
        </p:nvSpPr>
        <p:spPr bwMode="auto">
          <a:xfrm>
            <a:off x="3500230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90F22B-7831-CC45-9E84-2F465C403BBE}"/>
              </a:ext>
            </a:extLst>
          </p:cNvPr>
          <p:cNvSpPr/>
          <p:nvPr/>
        </p:nvSpPr>
        <p:spPr bwMode="auto">
          <a:xfrm>
            <a:off x="3745791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D12008-2192-5048-99A3-CAFBD4DFB3A8}"/>
              </a:ext>
            </a:extLst>
          </p:cNvPr>
          <p:cNvSpPr/>
          <p:nvPr/>
        </p:nvSpPr>
        <p:spPr bwMode="auto">
          <a:xfrm>
            <a:off x="3976587" y="4217859"/>
            <a:ext cx="245561" cy="73151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CDC99AA8-3A32-6E4A-99DE-489E3056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331" y="3925562"/>
            <a:ext cx="5029794" cy="1348479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3"/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/>
            <a:endParaRPr lang="en-US" sz="133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9557F-8237-544F-8483-B618ED14A2EB}"/>
              </a:ext>
            </a:extLst>
          </p:cNvPr>
          <p:cNvSpPr txBox="1"/>
          <p:nvPr/>
        </p:nvSpPr>
        <p:spPr>
          <a:xfrm>
            <a:off x="2700397" y="490471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containers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61479B-26FE-F344-9F83-99B0AEB6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861" y="2897850"/>
            <a:ext cx="504952" cy="511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16228E-748D-5644-91F6-79288C74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09" y="3930860"/>
            <a:ext cx="523018" cy="690721"/>
          </a:xfrm>
          <a:prstGeom prst="rect">
            <a:avLst/>
          </a:prstGeom>
        </p:spPr>
      </p:pic>
      <p:pic>
        <p:nvPicPr>
          <p:cNvPr id="23" name="Picture 40">
            <a:extLst>
              <a:ext uri="{FF2B5EF4-FFF2-40B4-BE49-F238E27FC236}">
                <a16:creationId xmlns:a16="http://schemas.microsoft.com/office/drawing/2014/main" id="{19DBC0DA-784D-2844-83EC-68ED99B4F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70" y="3153628"/>
            <a:ext cx="1099134" cy="40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0">
            <a:extLst>
              <a:ext uri="{FF2B5EF4-FFF2-40B4-BE49-F238E27FC236}">
                <a16:creationId xmlns:a16="http://schemas.microsoft.com/office/drawing/2014/main" id="{E8EEB410-07EC-D848-92F0-6380D4A6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80" y="5093585"/>
            <a:ext cx="1099134" cy="40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0">
            <a:extLst>
              <a:ext uri="{FF2B5EF4-FFF2-40B4-BE49-F238E27FC236}">
                <a16:creationId xmlns:a16="http://schemas.microsoft.com/office/drawing/2014/main" id="{6CF0C2DA-CD62-0F4A-B6D7-15B98EF7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1" y="2734597"/>
            <a:ext cx="1099134" cy="40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472D71D-D4D6-9743-8082-F5CD0C08D2B8}"/>
              </a:ext>
            </a:extLst>
          </p:cNvPr>
          <p:cNvSpPr/>
          <p:nvPr/>
        </p:nvSpPr>
        <p:spPr>
          <a:xfrm>
            <a:off x="4430873" y="1131640"/>
            <a:ext cx="1749097" cy="969774"/>
          </a:xfrm>
          <a:prstGeom prst="roundRect">
            <a:avLst>
              <a:gd name="adj" fmla="val 9717"/>
            </a:avLst>
          </a:prstGeom>
          <a:noFill/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aseline="0" dirty="0">
                <a:solidFill>
                  <a:schemeClr val="tx1"/>
                </a:solidFill>
                <a:latin typeface="IBM Plex Sans" panose="020B0503050203000203" pitchFamily="34" charset="77"/>
                <a:cs typeface="Arial"/>
              </a:rPr>
              <a:t>Kafka Connect worker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30072-B50F-AF4E-B0DD-65AD5EFDBA86}"/>
              </a:ext>
            </a:extLst>
          </p:cNvPr>
          <p:cNvSpPr/>
          <p:nvPr/>
        </p:nvSpPr>
        <p:spPr>
          <a:xfrm>
            <a:off x="4814814" y="1500578"/>
            <a:ext cx="1269122" cy="4616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rgbClr val="1D3548"/>
                </a:solidFill>
                <a:latin typeface="IBM Plex Sans" charset="0"/>
                <a:ea typeface="IBM Plex Sans" charset="0"/>
                <a:cs typeface="IBM Plex Sans" charset="0"/>
              </a:rPr>
              <a:t>MQ Source Connector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D04A4E9-A5AD-BC49-8D33-93419BE0FBFB}"/>
              </a:ext>
            </a:extLst>
          </p:cNvPr>
          <p:cNvSpPr/>
          <p:nvPr/>
        </p:nvSpPr>
        <p:spPr>
          <a:xfrm>
            <a:off x="4430873" y="2142634"/>
            <a:ext cx="1749097" cy="969774"/>
          </a:xfrm>
          <a:prstGeom prst="roundRect">
            <a:avLst>
              <a:gd name="adj" fmla="val 9717"/>
            </a:avLst>
          </a:prstGeom>
          <a:noFill/>
          <a:ln w="12700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aseline="0" dirty="0">
                <a:solidFill>
                  <a:schemeClr val="tx1"/>
                </a:solidFill>
                <a:latin typeface="IBM Plex Sans" panose="020B0503050203000203" pitchFamily="34" charset="77"/>
                <a:cs typeface="Arial"/>
              </a:rPr>
              <a:t>Kafka Connect worker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BA027F-4C2A-A045-BA71-A6C5E2A3E5FE}"/>
              </a:ext>
            </a:extLst>
          </p:cNvPr>
          <p:cNvSpPr/>
          <p:nvPr/>
        </p:nvSpPr>
        <p:spPr>
          <a:xfrm>
            <a:off x="4783782" y="2408434"/>
            <a:ext cx="1269122" cy="4616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rgbClr val="1D3548"/>
                </a:solidFill>
                <a:latin typeface="IBM Plex Sans" charset="0"/>
                <a:ea typeface="IBM Plex Sans" charset="0"/>
                <a:cs typeface="IBM Plex Sans" charset="0"/>
              </a:rPr>
              <a:t>MQ Sink Connector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828461-3849-A74E-AC29-5E2039072796}"/>
              </a:ext>
            </a:extLst>
          </p:cNvPr>
          <p:cNvGrpSpPr/>
          <p:nvPr/>
        </p:nvGrpSpPr>
        <p:grpSpPr>
          <a:xfrm>
            <a:off x="6952532" y="1521592"/>
            <a:ext cx="458450" cy="472799"/>
            <a:chOff x="6952532" y="1521593"/>
            <a:chExt cx="326572" cy="210566"/>
          </a:xfrm>
        </p:grpSpPr>
        <p:sp>
          <p:nvSpPr>
            <p:cNvPr id="31" name="Round Same Side Corner Rectangle 30">
              <a:extLst>
                <a:ext uri="{FF2B5EF4-FFF2-40B4-BE49-F238E27FC236}">
                  <a16:creationId xmlns:a16="http://schemas.microsoft.com/office/drawing/2014/main" id="{961F4523-5785-7B44-832D-F57C025C15AA}"/>
                </a:ext>
              </a:extLst>
            </p:cNvPr>
            <p:cNvSpPr/>
            <p:nvPr/>
          </p:nvSpPr>
          <p:spPr>
            <a:xfrm rot="10800000">
              <a:off x="7007996" y="1521593"/>
              <a:ext cx="228382" cy="210566"/>
            </a:xfrm>
            <a:prstGeom prst="round2Same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693F8F-EF4C-B441-B1DB-D6E2077696B6}"/>
                </a:ext>
              </a:extLst>
            </p:cNvPr>
            <p:cNvCxnSpPr>
              <a:cxnSpLocks/>
            </p:cNvCxnSpPr>
            <p:nvPr/>
          </p:nvCxnSpPr>
          <p:spPr>
            <a:xfrm>
              <a:off x="6952532" y="1521593"/>
              <a:ext cx="326572" cy="0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DE4BEA-463B-944B-BF1F-2EAAA9CCE0B5}"/>
                </a:ext>
              </a:extLst>
            </p:cNvPr>
            <p:cNvCxnSpPr/>
            <p:nvPr/>
          </p:nvCxnSpPr>
          <p:spPr>
            <a:xfrm>
              <a:off x="7007996" y="1521593"/>
              <a:ext cx="22838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8EACBB-6BB5-E94C-9493-0B3EDD0E29E6}"/>
              </a:ext>
            </a:extLst>
          </p:cNvPr>
          <p:cNvGrpSpPr/>
          <p:nvPr/>
        </p:nvGrpSpPr>
        <p:grpSpPr>
          <a:xfrm>
            <a:off x="6929125" y="2170817"/>
            <a:ext cx="458451" cy="458082"/>
            <a:chOff x="6952532" y="1521593"/>
            <a:chExt cx="326572" cy="210566"/>
          </a:xfrm>
        </p:grpSpPr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E19EA03D-00F9-814F-94EA-F21EE42973CE}"/>
                </a:ext>
              </a:extLst>
            </p:cNvPr>
            <p:cNvSpPr/>
            <p:nvPr/>
          </p:nvSpPr>
          <p:spPr>
            <a:xfrm rot="10800000">
              <a:off x="7007996" y="1521593"/>
              <a:ext cx="228382" cy="210566"/>
            </a:xfrm>
            <a:prstGeom prst="round2Same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858A92-3414-DC4E-9F7C-A18F8EAE2FB0}"/>
                </a:ext>
              </a:extLst>
            </p:cNvPr>
            <p:cNvCxnSpPr>
              <a:cxnSpLocks/>
            </p:cNvCxnSpPr>
            <p:nvPr/>
          </p:nvCxnSpPr>
          <p:spPr>
            <a:xfrm>
              <a:off x="6952532" y="1521593"/>
              <a:ext cx="326572" cy="0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5FE55F6-D24F-604B-8058-D031713F7D77}"/>
                </a:ext>
              </a:extLst>
            </p:cNvPr>
            <p:cNvCxnSpPr/>
            <p:nvPr/>
          </p:nvCxnSpPr>
          <p:spPr>
            <a:xfrm>
              <a:off x="7007996" y="1521593"/>
              <a:ext cx="22838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2DEC63F-B3AC-CA4D-A387-A67D12D1425E}"/>
              </a:ext>
            </a:extLst>
          </p:cNvPr>
          <p:cNvSpPr txBox="1"/>
          <p:nvPr/>
        </p:nvSpPr>
        <p:spPr>
          <a:xfrm>
            <a:off x="6776621" y="1279215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To-container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92BCB-62AF-E54A-B632-039851179C3B}"/>
              </a:ext>
            </a:extLst>
          </p:cNvPr>
          <p:cNvSpPr txBox="1"/>
          <p:nvPr/>
        </p:nvSpPr>
        <p:spPr>
          <a:xfrm>
            <a:off x="6707327" y="260379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From-container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815F1F6-8EC9-A547-951A-6A6BA26A1B3E}"/>
              </a:ext>
            </a:extLst>
          </p:cNvPr>
          <p:cNvCxnSpPr>
            <a:stCxn id="9" idx="3"/>
            <a:endCxn id="15" idx="0"/>
          </p:cNvCxnSpPr>
          <p:nvPr/>
        </p:nvCxnSpPr>
        <p:spPr>
          <a:xfrm>
            <a:off x="2465614" y="2073727"/>
            <a:ext cx="1633754" cy="21441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D14157-2FF1-7C4E-92B9-F7730D4020C0}"/>
              </a:ext>
            </a:extLst>
          </p:cNvPr>
          <p:cNvCxnSpPr>
            <a:cxnSpLocks/>
            <a:stCxn id="13" idx="0"/>
            <a:endCxn id="30" idx="1"/>
          </p:cNvCxnSpPr>
          <p:nvPr/>
        </p:nvCxnSpPr>
        <p:spPr>
          <a:xfrm rot="5400000" flipH="1" flipV="1">
            <a:off x="3414100" y="2848178"/>
            <a:ext cx="1578592" cy="116077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1998F33-D077-D448-8A4C-E5253A99FA0F}"/>
              </a:ext>
            </a:extLst>
          </p:cNvPr>
          <p:cNvCxnSpPr>
            <a:cxnSpLocks/>
            <a:stCxn id="30" idx="3"/>
            <a:endCxn id="40" idx="0"/>
          </p:cNvCxnSpPr>
          <p:nvPr/>
        </p:nvCxnSpPr>
        <p:spPr>
          <a:xfrm flipV="1">
            <a:off x="6052904" y="2399858"/>
            <a:ext cx="954083" cy="239409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03D363AB-ED34-EC45-B463-ACAF62C86863}"/>
              </a:ext>
            </a:extLst>
          </p:cNvPr>
          <p:cNvCxnSpPr>
            <a:cxnSpLocks/>
            <a:stCxn id="40" idx="2"/>
            <a:endCxn id="5" idx="1"/>
          </p:cNvCxnSpPr>
          <p:nvPr/>
        </p:nvCxnSpPr>
        <p:spPr>
          <a:xfrm flipV="1">
            <a:off x="7327596" y="2171699"/>
            <a:ext cx="2045004" cy="228159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an 58">
            <a:extLst>
              <a:ext uri="{FF2B5EF4-FFF2-40B4-BE49-F238E27FC236}">
                <a16:creationId xmlns:a16="http://schemas.microsoft.com/office/drawing/2014/main" id="{BF8D5F17-7886-6A49-A326-AB3283F367DA}"/>
              </a:ext>
            </a:extLst>
          </p:cNvPr>
          <p:cNvSpPr/>
          <p:nvPr/>
        </p:nvSpPr>
        <p:spPr>
          <a:xfrm>
            <a:off x="10926011" y="2865382"/>
            <a:ext cx="895875" cy="695584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Container Inventory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EAAAA8D-12D9-7343-A62E-E24D7E53ADF0}"/>
              </a:ext>
            </a:extLst>
          </p:cNvPr>
          <p:cNvCxnSpPr>
            <a:cxnSpLocks/>
            <a:stCxn id="5" idx="0"/>
            <a:endCxn id="31" idx="2"/>
          </p:cNvCxnSpPr>
          <p:nvPr/>
        </p:nvCxnSpPr>
        <p:spPr>
          <a:xfrm rot="16200000" flipH="1" flipV="1">
            <a:off x="8801337" y="264164"/>
            <a:ext cx="43492" cy="2944162"/>
          </a:xfrm>
          <a:prstGeom prst="bentConnector4">
            <a:avLst>
              <a:gd name="adj1" fmla="val -525614"/>
              <a:gd name="adj2" fmla="val 65668"/>
            </a:avLst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71B543ED-6689-9E48-B785-5453F1C17C39}"/>
              </a:ext>
            </a:extLst>
          </p:cNvPr>
          <p:cNvCxnSpPr>
            <a:cxnSpLocks/>
            <a:stCxn id="31" idx="0"/>
            <a:endCxn id="28" idx="3"/>
          </p:cNvCxnSpPr>
          <p:nvPr/>
        </p:nvCxnSpPr>
        <p:spPr>
          <a:xfrm rot="10800000">
            <a:off x="6083936" y="1731411"/>
            <a:ext cx="946458" cy="2658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9B3950A4-1025-DB48-B886-5945ADD35206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3133612" y="1731410"/>
            <a:ext cx="1681203" cy="248644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6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</a:t>
            </a:r>
            <a:r>
              <a:rPr lang="mr-IN" dirty="0"/>
              <a:t>–</a:t>
            </a:r>
            <a:r>
              <a:rPr lang="en-US" dirty="0"/>
              <a:t> What should we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Business logic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Integration flow</a:t>
            </a:r>
          </a:p>
          <a:p>
            <a:r>
              <a:rPr lang="en-US" dirty="0"/>
              <a:t>Decision logic</a:t>
            </a:r>
          </a:p>
          <a:p>
            <a:r>
              <a:rPr lang="en-US" dirty="0"/>
              <a:t>Business KPI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Tests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Reporting</a:t>
            </a:r>
          </a:p>
          <a:p>
            <a:r>
              <a:rPr lang="en-US" dirty="0"/>
              <a:t>Health check</a:t>
            </a:r>
          </a:p>
          <a:p>
            <a:r>
              <a:rPr lang="en-US" dirty="0"/>
              <a:t>Business Dashboard</a:t>
            </a:r>
          </a:p>
          <a:p>
            <a:r>
              <a:rPr lang="en-US" dirty="0"/>
              <a:t>Operational Dashboard</a:t>
            </a:r>
          </a:p>
          <a:p>
            <a:r>
              <a:rPr lang="en-US" dirty="0"/>
              <a:t>Run book</a:t>
            </a:r>
          </a:p>
          <a:p>
            <a:r>
              <a:rPr lang="en-US" dirty="0"/>
              <a:t>Capabilities to automate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4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15570"/>
          </a:xfrm>
        </p:spPr>
        <p:txBody>
          <a:bodyPr/>
          <a:lstStyle/>
          <a:p>
            <a:pPr algn="l"/>
            <a:r>
              <a:rPr lang="en-US" dirty="0"/>
              <a:t>Why Event Driven Architecture: app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4477" y="2789323"/>
            <a:ext cx="1714500" cy="87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Browsers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77" y="1784377"/>
            <a:ext cx="1714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4477" y="4022377"/>
            <a:ext cx="895267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Server Pages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0653" y="4022377"/>
            <a:ext cx="895267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1851" y="3385069"/>
            <a:ext cx="877126" cy="278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72477" y="4022377"/>
            <a:ext cx="1128510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Shared APIs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45090" y="4022377"/>
            <a:ext cx="1124784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Channel Specific APIs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42" y="1264006"/>
            <a:ext cx="493345" cy="797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90" y="1281447"/>
            <a:ext cx="577161" cy="68674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4477" y="5074334"/>
            <a:ext cx="4809193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7030A0"/>
                </a:solidFill>
              </a:rPr>
              <a:t>Backend Web APIs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07641" y="2187701"/>
            <a:ext cx="1414609" cy="3586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Mobile Apps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28228" y="2232879"/>
            <a:ext cx="1414609" cy="3586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B2B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39520" y="4022377"/>
            <a:ext cx="992023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Partner APIs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17252" y="5074334"/>
            <a:ext cx="2484357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Backend Processing</a:t>
            </a:r>
          </a:p>
        </p:txBody>
      </p:sp>
      <p:cxnSp>
        <p:nvCxnSpPr>
          <p:cNvPr id="21" name="Elbow Connector 20"/>
          <p:cNvCxnSpPr>
            <a:stCxn id="16" idx="2"/>
            <a:endCxn id="12" idx="0"/>
          </p:cNvCxnSpPr>
          <p:nvPr/>
        </p:nvCxnSpPr>
        <p:spPr>
          <a:xfrm rot="16200000" flipH="1">
            <a:off x="5658715" y="2502607"/>
            <a:ext cx="699527" cy="787065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2"/>
            <a:endCxn id="18" idx="0"/>
          </p:cNvCxnSpPr>
          <p:nvPr/>
        </p:nvCxnSpPr>
        <p:spPr>
          <a:xfrm rot="5400000">
            <a:off x="7320122" y="3306966"/>
            <a:ext cx="1430822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2"/>
            <a:endCxn id="10" idx="0"/>
          </p:cNvCxnSpPr>
          <p:nvPr/>
        </p:nvCxnSpPr>
        <p:spPr>
          <a:xfrm rot="5400000">
            <a:off x="4487839" y="2895270"/>
            <a:ext cx="1476000" cy="778214"/>
          </a:xfrm>
          <a:prstGeom prst="bentConnector3">
            <a:avLst>
              <a:gd name="adj1" fmla="val 23449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8" idx="0"/>
          </p:cNvCxnSpPr>
          <p:nvPr/>
        </p:nvCxnSpPr>
        <p:spPr>
          <a:xfrm rot="16200000" flipH="1">
            <a:off x="2451578" y="3675668"/>
            <a:ext cx="358978" cy="33444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5" idx="2"/>
            <a:endCxn id="7" idx="0"/>
          </p:cNvCxnSpPr>
          <p:nvPr/>
        </p:nvCxnSpPr>
        <p:spPr>
          <a:xfrm rot="5400000">
            <a:off x="1697430" y="3638080"/>
            <a:ext cx="358978" cy="40961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15" idx="0"/>
          </p:cNvCxnSpPr>
          <p:nvPr/>
        </p:nvCxnSpPr>
        <p:spPr>
          <a:xfrm rot="16200000" flipH="1">
            <a:off x="2402944" y="3848203"/>
            <a:ext cx="495297" cy="195696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8" idx="3"/>
            <a:endCxn id="15" idx="0"/>
          </p:cNvCxnSpPr>
          <p:nvPr/>
        </p:nvCxnSpPr>
        <p:spPr>
          <a:xfrm>
            <a:off x="3245920" y="4300707"/>
            <a:ext cx="383154" cy="77362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72478" y="3245904"/>
            <a:ext cx="4259066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API Gateway</a:t>
            </a:r>
          </a:p>
        </p:txBody>
      </p:sp>
      <p:cxnSp>
        <p:nvCxnSpPr>
          <p:cNvPr id="42" name="Elbow Connector 41"/>
          <p:cNvCxnSpPr>
            <a:stCxn id="10" idx="2"/>
          </p:cNvCxnSpPr>
          <p:nvPr/>
        </p:nvCxnSpPr>
        <p:spPr>
          <a:xfrm rot="5400000">
            <a:off x="4566724" y="4849045"/>
            <a:ext cx="540016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2"/>
            <a:endCxn id="15" idx="0"/>
          </p:cNvCxnSpPr>
          <p:nvPr/>
        </p:nvCxnSpPr>
        <p:spPr>
          <a:xfrm rot="5400000">
            <a:off x="4720630" y="3487481"/>
            <a:ext cx="495297" cy="267840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9" idx="1"/>
            <a:endCxn id="15" idx="3"/>
          </p:cNvCxnSpPr>
          <p:nvPr/>
        </p:nvCxnSpPr>
        <p:spPr>
          <a:xfrm rot="10800000">
            <a:off x="6033670" y="5352664"/>
            <a:ext cx="383582" cy="1270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8" idx="2"/>
            <a:endCxn id="15" idx="0"/>
          </p:cNvCxnSpPr>
          <p:nvPr/>
        </p:nvCxnSpPr>
        <p:spPr>
          <a:xfrm rot="5400000">
            <a:off x="5584655" y="2623456"/>
            <a:ext cx="495297" cy="440645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5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Event Driven Architecture: app with microservice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9011" y="2569188"/>
            <a:ext cx="1714500" cy="87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Browsers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11" y="1564242"/>
            <a:ext cx="1714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9011" y="441975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Authentication MS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3579" y="3163333"/>
            <a:ext cx="877126" cy="278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6" y="1043871"/>
            <a:ext cx="493345" cy="797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24" y="1061312"/>
            <a:ext cx="577161" cy="68674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72175" y="1967566"/>
            <a:ext cx="1414609" cy="3586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Mobile Apps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92762" y="2012744"/>
            <a:ext cx="1414609" cy="3586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B2B</a:t>
            </a:r>
          </a:p>
        </p:txBody>
      </p:sp>
      <p:cxnSp>
        <p:nvCxnSpPr>
          <p:cNvPr id="21" name="Elbow Connector 20"/>
          <p:cNvCxnSpPr>
            <a:stCxn id="16" idx="2"/>
            <a:endCxn id="12" idx="0"/>
          </p:cNvCxnSpPr>
          <p:nvPr/>
        </p:nvCxnSpPr>
        <p:spPr>
          <a:xfrm rot="16200000" flipH="1">
            <a:off x="5523249" y="2282472"/>
            <a:ext cx="699527" cy="787065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2"/>
            <a:endCxn id="45" idx="0"/>
          </p:cNvCxnSpPr>
          <p:nvPr/>
        </p:nvCxnSpPr>
        <p:spPr>
          <a:xfrm rot="5400000">
            <a:off x="6621801" y="3137432"/>
            <a:ext cx="2044279" cy="51225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2"/>
            <a:endCxn id="50" idx="0"/>
          </p:cNvCxnSpPr>
          <p:nvPr/>
        </p:nvCxnSpPr>
        <p:spPr>
          <a:xfrm rot="5400000">
            <a:off x="3890976" y="2804286"/>
            <a:ext cx="2066549" cy="111046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5" idx="2"/>
            <a:endCxn id="7" idx="0"/>
          </p:cNvCxnSpPr>
          <p:nvPr/>
        </p:nvCxnSpPr>
        <p:spPr>
          <a:xfrm rot="5400000">
            <a:off x="1304059" y="3777556"/>
            <a:ext cx="976495" cy="30791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37012" y="3025769"/>
            <a:ext cx="4259066" cy="55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API Gateway</a:t>
            </a:r>
          </a:p>
        </p:txBody>
      </p:sp>
      <p:cxnSp>
        <p:nvCxnSpPr>
          <p:cNvPr id="52" name="Elbow Connector 51"/>
          <p:cNvCxnSpPr>
            <a:endCxn id="47" idx="0"/>
          </p:cNvCxnSpPr>
          <p:nvPr/>
        </p:nvCxnSpPr>
        <p:spPr>
          <a:xfrm rot="16200000" flipH="1">
            <a:off x="2168157" y="3591892"/>
            <a:ext cx="972437" cy="67517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1227645" y="479692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96078" y="441569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Risk Assess MS</a:t>
            </a:r>
          </a:p>
        </p:txBody>
      </p:sp>
      <p:sp>
        <p:nvSpPr>
          <p:cNvPr id="43" name="Can 42"/>
          <p:cNvSpPr/>
          <p:nvPr/>
        </p:nvSpPr>
        <p:spPr>
          <a:xfrm>
            <a:off x="8518855" y="479286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38472" y="441569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Asset management MS</a:t>
            </a:r>
          </a:p>
        </p:txBody>
      </p:sp>
      <p:sp>
        <p:nvSpPr>
          <p:cNvPr id="46" name="Can 45"/>
          <p:cNvSpPr/>
          <p:nvPr/>
        </p:nvSpPr>
        <p:spPr>
          <a:xfrm>
            <a:off x="7486643" y="479286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442623" y="441569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User management MS</a:t>
            </a:r>
          </a:p>
        </p:txBody>
      </p:sp>
      <p:sp>
        <p:nvSpPr>
          <p:cNvPr id="49" name="Can 48"/>
          <p:cNvSpPr/>
          <p:nvPr/>
        </p:nvSpPr>
        <p:spPr>
          <a:xfrm>
            <a:off x="3090794" y="479286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19680" y="4392791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App Authorization MS</a:t>
            </a:r>
          </a:p>
        </p:txBody>
      </p:sp>
      <p:sp>
        <p:nvSpPr>
          <p:cNvPr id="51" name="Can 50"/>
          <p:cNvSpPr/>
          <p:nvPr/>
        </p:nvSpPr>
        <p:spPr>
          <a:xfrm>
            <a:off x="4412172" y="4850610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196737" y="4402443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030A0"/>
                </a:solidFill>
              </a:rPr>
              <a:t>Config</a:t>
            </a:r>
            <a:r>
              <a:rPr lang="en-US" sz="1050" dirty="0">
                <a:solidFill>
                  <a:srgbClr val="7030A0"/>
                </a:solidFill>
              </a:rPr>
              <a:t> management MS</a:t>
            </a:r>
          </a:p>
        </p:txBody>
      </p:sp>
      <p:sp>
        <p:nvSpPr>
          <p:cNvPr id="54" name="Can 53"/>
          <p:cNvSpPr/>
          <p:nvPr/>
        </p:nvSpPr>
        <p:spPr>
          <a:xfrm>
            <a:off x="5844908" y="4779612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9" idx="3"/>
            <a:endCxn id="12" idx="1"/>
          </p:cNvCxnSpPr>
          <p:nvPr/>
        </p:nvCxnSpPr>
        <p:spPr>
          <a:xfrm>
            <a:off x="2420705" y="3302498"/>
            <a:ext cx="1716307" cy="160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cxnSpLocks/>
            <a:stCxn id="9" idx="3"/>
            <a:endCxn id="50" idx="1"/>
          </p:cNvCxnSpPr>
          <p:nvPr/>
        </p:nvCxnSpPr>
        <p:spPr>
          <a:xfrm>
            <a:off x="2420705" y="3302498"/>
            <a:ext cx="1398975" cy="1548112"/>
          </a:xfrm>
          <a:prstGeom prst="bentConnector3">
            <a:avLst>
              <a:gd name="adj1" fmla="val 87523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90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51" y="298516"/>
            <a:ext cx="10993967" cy="342900"/>
          </a:xfrm>
        </p:spPr>
        <p:txBody>
          <a:bodyPr/>
          <a:lstStyle/>
          <a:p>
            <a:pPr algn="l"/>
            <a:r>
              <a:rPr lang="en-US" dirty="0"/>
              <a:t>Why Event Driven Architecture: Eventual Data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7070" y="3303192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Authentication MS</a:t>
            </a:r>
          </a:p>
        </p:txBody>
      </p:sp>
      <p:cxnSp>
        <p:nvCxnSpPr>
          <p:cNvPr id="35" name="Elbow Connector 34"/>
          <p:cNvCxnSpPr>
            <a:stCxn id="32" idx="2"/>
            <a:endCxn id="66" idx="0"/>
          </p:cNvCxnSpPr>
          <p:nvPr/>
        </p:nvCxnSpPr>
        <p:spPr>
          <a:xfrm rot="16200000" flipH="1">
            <a:off x="3460228" y="2366101"/>
            <a:ext cx="1078501" cy="48596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1" idx="2"/>
            <a:endCxn id="62" idx="0"/>
          </p:cNvCxnSpPr>
          <p:nvPr/>
        </p:nvCxnSpPr>
        <p:spPr>
          <a:xfrm rot="5400000">
            <a:off x="838600" y="2369695"/>
            <a:ext cx="1098629" cy="473229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4201479" y="3713284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62690" y="3368355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Asset management MS</a:t>
            </a:r>
          </a:p>
        </p:txBody>
      </p:sp>
      <p:sp>
        <p:nvSpPr>
          <p:cNvPr id="46" name="Can 45"/>
          <p:cNvSpPr/>
          <p:nvPr/>
        </p:nvSpPr>
        <p:spPr>
          <a:xfrm>
            <a:off x="7810861" y="3745524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19564" y="331537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User management MS</a:t>
            </a:r>
          </a:p>
        </p:txBody>
      </p:sp>
      <p:sp>
        <p:nvSpPr>
          <p:cNvPr id="49" name="Can 48"/>
          <p:cNvSpPr/>
          <p:nvPr/>
        </p:nvSpPr>
        <p:spPr>
          <a:xfrm>
            <a:off x="5906535" y="3759942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481778" y="3303192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App Authorization MS</a:t>
            </a:r>
          </a:p>
        </p:txBody>
      </p:sp>
      <p:sp>
        <p:nvSpPr>
          <p:cNvPr id="51" name="Can 50"/>
          <p:cNvSpPr/>
          <p:nvPr/>
        </p:nvSpPr>
        <p:spPr>
          <a:xfrm>
            <a:off x="3074270" y="3761011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06697" y="331537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030A0"/>
                </a:solidFill>
              </a:rPr>
              <a:t>Config</a:t>
            </a:r>
            <a:r>
              <a:rPr lang="en-US" sz="1050" dirty="0">
                <a:solidFill>
                  <a:srgbClr val="7030A0"/>
                </a:solidFill>
              </a:rPr>
              <a:t> management MS</a:t>
            </a:r>
          </a:p>
        </p:txBody>
      </p:sp>
      <p:sp>
        <p:nvSpPr>
          <p:cNvPr id="54" name="Can 53"/>
          <p:cNvSpPr/>
          <p:nvPr/>
        </p:nvSpPr>
        <p:spPr>
          <a:xfrm>
            <a:off x="1254868" y="369254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33" idx="2"/>
            <a:endCxn id="67" idx="0"/>
          </p:cNvCxnSpPr>
          <p:nvPr/>
        </p:nvCxnSpPr>
        <p:spPr>
          <a:xfrm rot="16200000" flipH="1">
            <a:off x="5224775" y="2583873"/>
            <a:ext cx="1061828" cy="4687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34" idx="2"/>
            <a:endCxn id="68" idx="0"/>
          </p:cNvCxnSpPr>
          <p:nvPr/>
        </p:nvCxnSpPr>
        <p:spPr>
          <a:xfrm rot="16200000" flipH="1">
            <a:off x="7102378" y="2589435"/>
            <a:ext cx="1117788" cy="91707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7278" y="1504719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App </a:t>
            </a:r>
            <a:r>
              <a:rPr lang="en-US" sz="1400" dirty="0" err="1">
                <a:solidFill>
                  <a:srgbClr val="7030A0"/>
                </a:solidFill>
              </a:rPr>
              <a:t>Config</a:t>
            </a:r>
            <a:r>
              <a:rPr lang="en-US" sz="1400" dirty="0">
                <a:solidFill>
                  <a:srgbClr val="7030A0"/>
                </a:solidFill>
              </a:rPr>
              <a:t> Web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99248" y="1517555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User Identity Web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75004" y="1524119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User Management Web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58169" y="1524119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Asset Dashboard Web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3724" y="2515372"/>
            <a:ext cx="10390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</a:t>
            </a:r>
            <a:r>
              <a:rPr lang="en-US" sz="1050"/>
              <a:t>, </a:t>
            </a:r>
          </a:p>
          <a:p>
            <a:r>
              <a:rPr lang="en-US" sz="1050" dirty="0"/>
              <a:t>update Assets</a:t>
            </a:r>
          </a:p>
        </p:txBody>
      </p:sp>
      <p:cxnSp>
        <p:nvCxnSpPr>
          <p:cNvPr id="42" name="Elbow Connector 41"/>
          <p:cNvCxnSpPr>
            <a:stCxn id="32" idx="2"/>
            <a:endCxn id="64" idx="0"/>
          </p:cNvCxnSpPr>
          <p:nvPr/>
        </p:nvCxnSpPr>
        <p:spPr>
          <a:xfrm rot="5400000">
            <a:off x="2861042" y="2244645"/>
            <a:ext cx="1070271" cy="72064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62060" y="2454958"/>
            <a:ext cx="9877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delete, </a:t>
            </a:r>
          </a:p>
          <a:p>
            <a:r>
              <a:rPr lang="en-US" sz="1050" dirty="0"/>
              <a:t>update Users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7541" y="2247209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delete, </a:t>
            </a:r>
          </a:p>
          <a:p>
            <a:r>
              <a:rPr lang="en-US" sz="1050" dirty="0"/>
              <a:t>update App </a:t>
            </a:r>
            <a:r>
              <a:rPr lang="en-US" sz="1050" dirty="0" err="1"/>
              <a:t>Config</a:t>
            </a:r>
            <a:endParaRPr lang="en-US" sz="1050" dirty="0"/>
          </a:p>
        </p:txBody>
      </p:sp>
      <p:cxnSp>
        <p:nvCxnSpPr>
          <p:cNvPr id="56" name="Elbow Connector 55"/>
          <p:cNvCxnSpPr>
            <a:stCxn id="54" idx="3"/>
            <a:endCxn id="51" idx="3"/>
          </p:cNvCxnSpPr>
          <p:nvPr/>
        </p:nvCxnSpPr>
        <p:spPr>
          <a:xfrm rot="16200000" flipH="1">
            <a:off x="2265318" y="3176057"/>
            <a:ext cx="68463" cy="1819402"/>
          </a:xfrm>
          <a:prstGeom prst="bentConnector3">
            <a:avLst>
              <a:gd name="adj1" fmla="val 100630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49" idx="3"/>
            <a:endCxn id="23" idx="3"/>
          </p:cNvCxnSpPr>
          <p:nvPr/>
        </p:nvCxnSpPr>
        <p:spPr>
          <a:xfrm rot="5400000" flipH="1">
            <a:off x="5165658" y="3243064"/>
            <a:ext cx="46658" cy="1705056"/>
          </a:xfrm>
          <a:prstGeom prst="bentConnector3">
            <a:avLst>
              <a:gd name="adj1" fmla="val -130440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9" idx="3"/>
            <a:endCxn id="46" idx="3"/>
          </p:cNvCxnSpPr>
          <p:nvPr/>
        </p:nvCxnSpPr>
        <p:spPr>
          <a:xfrm rot="5400000" flipH="1" flipV="1">
            <a:off x="6986469" y="3159549"/>
            <a:ext cx="14418" cy="1904326"/>
          </a:xfrm>
          <a:prstGeom prst="bentConnector3">
            <a:avLst>
              <a:gd name="adj1" fmla="val -430355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97221" y="3155624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481777" y="3140102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688380" y="3148332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225047" y="3138223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153048" y="3194183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96738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10751" y="4655495"/>
            <a:ext cx="8092039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Messaging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88" y="60120"/>
            <a:ext cx="10869879" cy="533590"/>
          </a:xfrm>
        </p:spPr>
        <p:txBody>
          <a:bodyPr/>
          <a:lstStyle/>
          <a:p>
            <a:pPr algn="l"/>
            <a:r>
              <a:rPr lang="en-US" dirty="0"/>
              <a:t>Why Event Driven Architecture: Eventual Data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9112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t>IBM Confidential – Page </a:t>
            </a:r>
            <a:fld id="{3AD35F64-7BFE-4AA6-B41F-771B1133FB22}" type="slidenum">
              <a:rPr lang="en-US" altLang="en-US" smtClean="0">
                <a:solidFill>
                  <a:srgbClr val="FFFFFF"/>
                </a:solidFill>
                <a:latin typeface="Arial"/>
                <a:ea typeface="ＭＳ Ｐゴシック" charset="0"/>
                <a:cs typeface="Arial"/>
                <a:sym typeface="Helvetica" charset="0"/>
              </a:rPr>
              <a:pPr defTabSz="9112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altLang="en-US" dirty="0">
              <a:solidFill>
                <a:srgbClr val="FFFFFF"/>
              </a:solidFill>
              <a:latin typeface="Arial"/>
              <a:ea typeface="ＭＳ Ｐゴシック" charset="0"/>
              <a:cs typeface="Arial"/>
              <a:sym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7070" y="2608926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Authentication MS</a:t>
            </a:r>
          </a:p>
        </p:txBody>
      </p:sp>
      <p:cxnSp>
        <p:nvCxnSpPr>
          <p:cNvPr id="35" name="Elbow Connector 34"/>
          <p:cNvCxnSpPr>
            <a:stCxn id="32" idx="2"/>
            <a:endCxn id="66" idx="0"/>
          </p:cNvCxnSpPr>
          <p:nvPr/>
        </p:nvCxnSpPr>
        <p:spPr>
          <a:xfrm rot="16200000" flipH="1">
            <a:off x="3460228" y="1671835"/>
            <a:ext cx="1078501" cy="48596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1" idx="2"/>
            <a:endCxn id="62" idx="0"/>
          </p:cNvCxnSpPr>
          <p:nvPr/>
        </p:nvCxnSpPr>
        <p:spPr>
          <a:xfrm rot="5400000">
            <a:off x="838600" y="1675429"/>
            <a:ext cx="1098629" cy="473229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4378339" y="5708984"/>
            <a:ext cx="347218" cy="3952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162690" y="2674089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Asset management MS</a:t>
            </a:r>
          </a:p>
        </p:txBody>
      </p:sp>
      <p:sp>
        <p:nvSpPr>
          <p:cNvPr id="46" name="Can 45"/>
          <p:cNvSpPr/>
          <p:nvPr/>
        </p:nvSpPr>
        <p:spPr>
          <a:xfrm>
            <a:off x="7810861" y="3051258"/>
            <a:ext cx="269960" cy="358979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19564" y="2621113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User management MS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481778" y="2608926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7030A0"/>
                </a:solidFill>
              </a:rPr>
              <a:t>App Authorization MS</a:t>
            </a:r>
          </a:p>
        </p:txBody>
      </p:sp>
      <p:sp>
        <p:nvSpPr>
          <p:cNvPr id="51" name="Can 50"/>
          <p:cNvSpPr/>
          <p:nvPr/>
        </p:nvSpPr>
        <p:spPr>
          <a:xfrm>
            <a:off x="2765300" y="5574469"/>
            <a:ext cx="405411" cy="4294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06697" y="2621113"/>
            <a:ext cx="1098680" cy="915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030A0"/>
                </a:solidFill>
              </a:rPr>
              <a:t>Config</a:t>
            </a:r>
            <a:r>
              <a:rPr lang="en-US" sz="1050" dirty="0">
                <a:solidFill>
                  <a:srgbClr val="7030A0"/>
                </a:solidFill>
              </a:rPr>
              <a:t> management MS</a:t>
            </a:r>
          </a:p>
        </p:txBody>
      </p:sp>
      <p:cxnSp>
        <p:nvCxnSpPr>
          <p:cNvPr id="57" name="Elbow Connector 56"/>
          <p:cNvCxnSpPr>
            <a:stCxn id="33" idx="2"/>
            <a:endCxn id="67" idx="0"/>
          </p:cNvCxnSpPr>
          <p:nvPr/>
        </p:nvCxnSpPr>
        <p:spPr>
          <a:xfrm rot="16200000" flipH="1">
            <a:off x="5224775" y="1889607"/>
            <a:ext cx="1061828" cy="4687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34" idx="2"/>
            <a:endCxn id="68" idx="0"/>
          </p:cNvCxnSpPr>
          <p:nvPr/>
        </p:nvCxnSpPr>
        <p:spPr>
          <a:xfrm rot="16200000" flipH="1">
            <a:off x="7102378" y="1895169"/>
            <a:ext cx="1117788" cy="91707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7278" y="810453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App </a:t>
            </a:r>
            <a:r>
              <a:rPr lang="en-US" sz="1400" dirty="0" err="1">
                <a:solidFill>
                  <a:srgbClr val="7030A0"/>
                </a:solidFill>
              </a:rPr>
              <a:t>Config</a:t>
            </a:r>
            <a:r>
              <a:rPr lang="en-US" sz="1400" dirty="0">
                <a:solidFill>
                  <a:srgbClr val="7030A0"/>
                </a:solidFill>
              </a:rPr>
              <a:t> Web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99248" y="823289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User Identity Web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75004" y="829853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User Management Web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58169" y="829853"/>
            <a:ext cx="1714500" cy="5522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Asset Dashboard Web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3724" y="1821106"/>
            <a:ext cx="10390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</a:t>
            </a:r>
            <a:r>
              <a:rPr lang="en-US" sz="1050"/>
              <a:t>, </a:t>
            </a:r>
          </a:p>
          <a:p>
            <a:r>
              <a:rPr lang="en-US" sz="1050" dirty="0"/>
              <a:t>update Assets</a:t>
            </a:r>
          </a:p>
        </p:txBody>
      </p:sp>
      <p:cxnSp>
        <p:nvCxnSpPr>
          <p:cNvPr id="42" name="Elbow Connector 41"/>
          <p:cNvCxnSpPr>
            <a:stCxn id="32" idx="2"/>
            <a:endCxn id="64" idx="0"/>
          </p:cNvCxnSpPr>
          <p:nvPr/>
        </p:nvCxnSpPr>
        <p:spPr>
          <a:xfrm rot="5400000">
            <a:off x="2861042" y="1550379"/>
            <a:ext cx="1070271" cy="72064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62060" y="1760692"/>
            <a:ext cx="9877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delete, </a:t>
            </a:r>
          </a:p>
          <a:p>
            <a:r>
              <a:rPr lang="en-US" sz="1050" dirty="0"/>
              <a:t>update Users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7541" y="1552943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Add, delete, </a:t>
            </a:r>
          </a:p>
          <a:p>
            <a:r>
              <a:rPr lang="en-US" sz="1050" dirty="0"/>
              <a:t>update App </a:t>
            </a:r>
            <a:r>
              <a:rPr lang="en-US" sz="1050" dirty="0" err="1"/>
              <a:t>Config</a:t>
            </a:r>
            <a:endParaRPr lang="en-US" sz="1050" dirty="0"/>
          </a:p>
        </p:txBody>
      </p:sp>
      <p:cxnSp>
        <p:nvCxnSpPr>
          <p:cNvPr id="56" name="Elbow Connector 55"/>
          <p:cNvCxnSpPr>
            <a:stCxn id="53" idx="2"/>
            <a:endCxn id="3" idx="0"/>
          </p:cNvCxnSpPr>
          <p:nvPr/>
        </p:nvCxnSpPr>
        <p:spPr>
          <a:xfrm rot="16200000" flipH="1">
            <a:off x="1103322" y="3589465"/>
            <a:ext cx="377169" cy="271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97221" y="2461358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481777" y="2445836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688380" y="2454066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225047" y="2443957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153048" y="2499917"/>
            <a:ext cx="1108156" cy="159754"/>
          </a:xfrm>
          <a:prstGeom prst="rect">
            <a:avLst/>
          </a:prstGeom>
          <a:pattFill prst="dk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7030A0"/>
                </a:solidFill>
              </a:rPr>
              <a:t>APIS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00" y="3913920"/>
            <a:ext cx="552951" cy="386793"/>
          </a:xfrm>
          <a:prstGeom prst="rect">
            <a:avLst/>
          </a:prstGeom>
        </p:spPr>
      </p:pic>
      <p:cxnSp>
        <p:nvCxnSpPr>
          <p:cNvPr id="38" name="Elbow Connector 37"/>
          <p:cNvCxnSpPr>
            <a:endCxn id="39" idx="0"/>
          </p:cNvCxnSpPr>
          <p:nvPr/>
        </p:nvCxnSpPr>
        <p:spPr>
          <a:xfrm rot="16200000" flipH="1">
            <a:off x="7709091" y="3615953"/>
            <a:ext cx="324194" cy="271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82" y="3913920"/>
            <a:ext cx="552951" cy="386793"/>
          </a:xfrm>
          <a:prstGeom prst="rect">
            <a:avLst/>
          </a:prstGeom>
        </p:spPr>
      </p:pic>
      <p:cxnSp>
        <p:nvCxnSpPr>
          <p:cNvPr id="40" name="Elbow Connector 39"/>
          <p:cNvCxnSpPr>
            <a:endCxn id="41" idx="0"/>
          </p:cNvCxnSpPr>
          <p:nvPr/>
        </p:nvCxnSpPr>
        <p:spPr>
          <a:xfrm rot="16200000" flipH="1">
            <a:off x="5853023" y="3597336"/>
            <a:ext cx="361427" cy="271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30" y="3913920"/>
            <a:ext cx="552951" cy="386793"/>
          </a:xfrm>
          <a:prstGeom prst="rect">
            <a:avLst/>
          </a:prstGeom>
        </p:spPr>
      </p:pic>
      <p:sp>
        <p:nvSpPr>
          <p:cNvPr id="9" name="Direct Access Storage 8"/>
          <p:cNvSpPr/>
          <p:nvPr/>
        </p:nvSpPr>
        <p:spPr>
          <a:xfrm>
            <a:off x="1067628" y="4773880"/>
            <a:ext cx="1081806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Topic</a:t>
            </a:r>
          </a:p>
        </p:txBody>
      </p:sp>
      <p:sp>
        <p:nvSpPr>
          <p:cNvPr id="65" name="Direct Access Storage 64"/>
          <p:cNvSpPr/>
          <p:nvPr/>
        </p:nvSpPr>
        <p:spPr>
          <a:xfrm>
            <a:off x="5665636" y="4739125"/>
            <a:ext cx="1081806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Topic</a:t>
            </a:r>
          </a:p>
        </p:txBody>
      </p:sp>
      <p:sp>
        <p:nvSpPr>
          <p:cNvPr id="69" name="Direct Access Storage 68"/>
          <p:cNvSpPr/>
          <p:nvPr/>
        </p:nvSpPr>
        <p:spPr>
          <a:xfrm>
            <a:off x="7466154" y="4735690"/>
            <a:ext cx="1081806" cy="39188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7030A0"/>
                </a:solidFill>
              </a:rPr>
              <a:t>Topic</a:t>
            </a:r>
          </a:p>
        </p:txBody>
      </p:sp>
      <p:cxnSp>
        <p:nvCxnSpPr>
          <p:cNvPr id="70" name="Elbow Connector 69"/>
          <p:cNvCxnSpPr>
            <a:stCxn id="39" idx="2"/>
            <a:endCxn id="69" idx="0"/>
          </p:cNvCxnSpPr>
          <p:nvPr/>
        </p:nvCxnSpPr>
        <p:spPr>
          <a:xfrm rot="5400000">
            <a:off x="7789570" y="4518201"/>
            <a:ext cx="43497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41" idx="2"/>
            <a:endCxn id="65" idx="0"/>
          </p:cNvCxnSpPr>
          <p:nvPr/>
        </p:nvCxnSpPr>
        <p:spPr>
          <a:xfrm rot="16200000" flipH="1">
            <a:off x="5968866" y="4501452"/>
            <a:ext cx="438412" cy="3693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" idx="2"/>
            <a:endCxn id="9" idx="0"/>
          </p:cNvCxnSpPr>
          <p:nvPr/>
        </p:nvCxnSpPr>
        <p:spPr>
          <a:xfrm rot="16200000" flipH="1">
            <a:off x="1281570" y="4446918"/>
            <a:ext cx="473167" cy="18075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5" idx="4"/>
            <a:endCxn id="82" idx="0"/>
          </p:cNvCxnSpPr>
          <p:nvPr/>
        </p:nvCxnSpPr>
        <p:spPr>
          <a:xfrm flipH="1">
            <a:off x="5448576" y="4935068"/>
            <a:ext cx="1298866" cy="613740"/>
          </a:xfrm>
          <a:prstGeom prst="bentConnector4">
            <a:avLst>
              <a:gd name="adj1" fmla="val -17600"/>
              <a:gd name="adj2" fmla="val 6596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65" idx="4"/>
          </p:cNvCxnSpPr>
          <p:nvPr/>
        </p:nvCxnSpPr>
        <p:spPr>
          <a:xfrm flipV="1">
            <a:off x="6747442" y="3624269"/>
            <a:ext cx="563882" cy="1310799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704251" y="5575348"/>
            <a:ext cx="914400" cy="40725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Config</a:t>
            </a:r>
            <a:r>
              <a:rPr lang="en-US" sz="1100" dirty="0"/>
              <a:t> Consumer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8804" y="5996190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Config</a:t>
            </a:r>
            <a:endParaRPr lang="en-US" sz="1100" dirty="0"/>
          </a:p>
        </p:txBody>
      </p:sp>
      <p:cxnSp>
        <p:nvCxnSpPr>
          <p:cNvPr id="76" name="Elbow Connector 75"/>
          <p:cNvCxnSpPr>
            <a:stCxn id="9" idx="4"/>
            <a:endCxn id="25" idx="0"/>
          </p:cNvCxnSpPr>
          <p:nvPr/>
        </p:nvCxnSpPr>
        <p:spPr>
          <a:xfrm>
            <a:off x="2149434" y="4969823"/>
            <a:ext cx="12017" cy="605525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5" idx="3"/>
            <a:endCxn id="51" idx="2"/>
          </p:cNvCxnSpPr>
          <p:nvPr/>
        </p:nvCxnSpPr>
        <p:spPr>
          <a:xfrm>
            <a:off x="2618651" y="5778975"/>
            <a:ext cx="146649" cy="1019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51" idx="1"/>
            <a:endCxn id="50" idx="2"/>
          </p:cNvCxnSpPr>
          <p:nvPr/>
        </p:nvCxnSpPr>
        <p:spPr>
          <a:xfrm rot="5400000" flipH="1" flipV="1">
            <a:off x="1974610" y="4517961"/>
            <a:ext cx="2049905" cy="63112"/>
          </a:xfrm>
          <a:prstGeom prst="bentConnector3">
            <a:avLst>
              <a:gd name="adj1" fmla="val 7549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4991376" y="5548808"/>
            <a:ext cx="914400" cy="40725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User Consumer</a:t>
            </a:r>
          </a:p>
        </p:txBody>
      </p:sp>
      <p:cxnSp>
        <p:nvCxnSpPr>
          <p:cNvPr id="83" name="Elbow Connector 82"/>
          <p:cNvCxnSpPr>
            <a:stCxn id="82" idx="1"/>
            <a:endCxn id="23" idx="4"/>
          </p:cNvCxnSpPr>
          <p:nvPr/>
        </p:nvCxnSpPr>
        <p:spPr>
          <a:xfrm rot="10800000" flipV="1">
            <a:off x="4725558" y="5752434"/>
            <a:ext cx="265819" cy="15415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23" idx="1"/>
            <a:endCxn id="7" idx="2"/>
          </p:cNvCxnSpPr>
          <p:nvPr/>
        </p:nvCxnSpPr>
        <p:spPr>
          <a:xfrm rot="16200000" flipV="1">
            <a:off x="3296969" y="4454005"/>
            <a:ext cx="2184420" cy="325538"/>
          </a:xfrm>
          <a:prstGeom prst="bentConnector3">
            <a:avLst>
              <a:gd name="adj1" fmla="val 79356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8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DF99-1A04-C246-A65C-748C3817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549388"/>
          </a:xfrm>
        </p:spPr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965E85D-9D82-2A4A-839E-44A7BDF02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19" y="4841237"/>
            <a:ext cx="6677388" cy="1136178"/>
          </a:xfrm>
        </p:spPr>
        <p:txBody>
          <a:bodyPr/>
          <a:lstStyle/>
          <a:p>
            <a:r>
              <a:rPr lang="en-US" sz="2000" dirty="0"/>
              <a:t>Immutable Ordered Events</a:t>
            </a:r>
          </a:p>
          <a:p>
            <a:r>
              <a:rPr lang="en-US" sz="2000" dirty="0"/>
              <a:t>Replay and auditability</a:t>
            </a:r>
          </a:p>
          <a:p>
            <a:r>
              <a:rPr lang="en-US" sz="2000" dirty="0"/>
              <a:t>Key </a:t>
            </a:r>
            <a:r>
              <a:rPr lang="en-US" sz="2000" dirty="0" err="1"/>
              <a:t>OrderId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9D51-1104-554A-A60B-4B8558F4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9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1341C-DC19-8F4A-B228-DC01AF14E0D8}"/>
              </a:ext>
            </a:extLst>
          </p:cNvPr>
          <p:cNvSpPr/>
          <p:nvPr/>
        </p:nvSpPr>
        <p:spPr bwMode="auto">
          <a:xfrm>
            <a:off x="2831745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Created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B57508-9301-9941-B025-A868AF395A91}"/>
              </a:ext>
            </a:extLst>
          </p:cNvPr>
          <p:cNvCxnSpPr/>
          <p:nvPr/>
        </p:nvCxnSpPr>
        <p:spPr>
          <a:xfrm>
            <a:off x="1012016" y="4501279"/>
            <a:ext cx="8585200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FF5E87-93E1-5640-BC1E-33D45AE25AD7}"/>
              </a:ext>
            </a:extLst>
          </p:cNvPr>
          <p:cNvSpPr/>
          <p:nvPr/>
        </p:nvSpPr>
        <p:spPr bwMode="auto">
          <a:xfrm>
            <a:off x="3342588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Updated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55E2FC-9F2A-1441-9B6B-840E9F7B2245}"/>
              </a:ext>
            </a:extLst>
          </p:cNvPr>
          <p:cNvSpPr/>
          <p:nvPr/>
        </p:nvSpPr>
        <p:spPr bwMode="auto">
          <a:xfrm>
            <a:off x="3853431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Updated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BD6D07-726C-F94C-AEB4-8FB92BC5D1B9}"/>
              </a:ext>
            </a:extLst>
          </p:cNvPr>
          <p:cNvSpPr/>
          <p:nvPr/>
        </p:nvSpPr>
        <p:spPr bwMode="auto">
          <a:xfrm>
            <a:off x="5441439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Confirmed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E026EB-4DD7-CE45-9C9F-7919D6C1B8EA}"/>
              </a:ext>
            </a:extLst>
          </p:cNvPr>
          <p:cNvSpPr/>
          <p:nvPr/>
        </p:nvSpPr>
        <p:spPr bwMode="auto">
          <a:xfrm>
            <a:off x="6463459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Shipped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3DB0E9-C331-F045-80BC-673E0B4FA864}"/>
              </a:ext>
            </a:extLst>
          </p:cNvPr>
          <p:cNvSpPr/>
          <p:nvPr/>
        </p:nvSpPr>
        <p:spPr bwMode="auto">
          <a:xfrm>
            <a:off x="7485145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Delivered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908F41-0D04-464B-B656-A150243165FE}"/>
              </a:ext>
            </a:extLst>
          </p:cNvPr>
          <p:cNvSpPr/>
          <p:nvPr/>
        </p:nvSpPr>
        <p:spPr bwMode="auto">
          <a:xfrm>
            <a:off x="6974302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In Transit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C736B1-E402-3D49-ABEA-E4DFAAEC8E32}"/>
              </a:ext>
            </a:extLst>
          </p:cNvPr>
          <p:cNvSpPr/>
          <p:nvPr/>
        </p:nvSpPr>
        <p:spPr>
          <a:xfrm>
            <a:off x="8560515" y="1383749"/>
            <a:ext cx="1486840" cy="6330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B849B-E572-9040-866B-1759A982B1BE}"/>
              </a:ext>
            </a:extLst>
          </p:cNvPr>
          <p:cNvGrpSpPr/>
          <p:nvPr/>
        </p:nvGrpSpPr>
        <p:grpSpPr>
          <a:xfrm>
            <a:off x="8978640" y="1024137"/>
            <a:ext cx="835775" cy="355209"/>
            <a:chOff x="2605549" y="2273123"/>
            <a:chExt cx="835775" cy="355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A8C791-63DA-1342-90A4-15C48C4A0ED8}"/>
                </a:ext>
              </a:extLst>
            </p:cNvPr>
            <p:cNvGrpSpPr/>
            <p:nvPr/>
          </p:nvGrpSpPr>
          <p:grpSpPr>
            <a:xfrm>
              <a:off x="2605549" y="2273123"/>
              <a:ext cx="253071" cy="355209"/>
              <a:chOff x="2605549" y="2282084"/>
              <a:chExt cx="253071" cy="35520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6EB5ABD-4136-F24E-B249-43D046EB00FE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6D23C9-FF77-6549-94A8-12570067F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9FADE7-EEBA-6240-B214-13C5F913E91D}"/>
                </a:ext>
              </a:extLst>
            </p:cNvPr>
            <p:cNvGrpSpPr/>
            <p:nvPr/>
          </p:nvGrpSpPr>
          <p:grpSpPr>
            <a:xfrm>
              <a:off x="2901383" y="2273123"/>
              <a:ext cx="253071" cy="355209"/>
              <a:chOff x="2605549" y="2282084"/>
              <a:chExt cx="253071" cy="3552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EBC578-1BE1-4E49-8B8D-CCAB4467F2EB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C89E40-2CC0-7346-932C-F5F033A79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E63D62-ABE0-A54A-AB7D-CA4288654051}"/>
                </a:ext>
              </a:extLst>
            </p:cNvPr>
            <p:cNvGrpSpPr/>
            <p:nvPr/>
          </p:nvGrpSpPr>
          <p:grpSpPr>
            <a:xfrm>
              <a:off x="3188253" y="2273123"/>
              <a:ext cx="253071" cy="355209"/>
              <a:chOff x="2605549" y="2282084"/>
              <a:chExt cx="253071" cy="35520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13544B-A21B-7F45-8DE2-68F36603CFF1}"/>
                  </a:ext>
                </a:extLst>
              </p:cNvPr>
              <p:cNvSpPr/>
              <p:nvPr/>
            </p:nvSpPr>
            <p:spPr>
              <a:xfrm>
                <a:off x="2605549" y="2282084"/>
                <a:ext cx="253071" cy="25307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D2ECD9-3E64-1344-AD16-DC735F9AC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01" y="2515611"/>
                <a:ext cx="0" cy="121682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Can 32">
            <a:extLst>
              <a:ext uri="{FF2B5EF4-FFF2-40B4-BE49-F238E27FC236}">
                <a16:creationId xmlns:a16="http://schemas.microsoft.com/office/drawing/2014/main" id="{17CDB687-7A00-3B49-B421-A3E84C08F0D8}"/>
              </a:ext>
            </a:extLst>
          </p:cNvPr>
          <p:cNvSpPr/>
          <p:nvPr/>
        </p:nvSpPr>
        <p:spPr>
          <a:xfrm flipH="1">
            <a:off x="10120641" y="1572354"/>
            <a:ext cx="687299" cy="615251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12367E-BCD1-9C47-9F29-D2CD2B76B41C}"/>
              </a:ext>
            </a:extLst>
          </p:cNvPr>
          <p:cNvSpPr/>
          <p:nvPr/>
        </p:nvSpPr>
        <p:spPr>
          <a:xfrm>
            <a:off x="1384060" y="1173405"/>
            <a:ext cx="1242987" cy="74720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UI Web SPA</a:t>
            </a:r>
          </a:p>
        </p:txBody>
      </p:sp>
      <p:grpSp>
        <p:nvGrpSpPr>
          <p:cNvPr id="35" name="Group 193">
            <a:extLst>
              <a:ext uri="{FF2B5EF4-FFF2-40B4-BE49-F238E27FC236}">
                <a16:creationId xmlns:a16="http://schemas.microsoft.com/office/drawing/2014/main" id="{5A6A143A-C62B-9740-8C1B-AEB7034B3C8E}"/>
              </a:ext>
            </a:extLst>
          </p:cNvPr>
          <p:cNvGrpSpPr/>
          <p:nvPr/>
        </p:nvGrpSpPr>
        <p:grpSpPr>
          <a:xfrm>
            <a:off x="532351" y="1194262"/>
            <a:ext cx="639880" cy="863862"/>
            <a:chOff x="8826" y="-1"/>
            <a:chExt cx="707232" cy="899522"/>
          </a:xfrm>
        </p:grpSpPr>
        <p:grpSp>
          <p:nvGrpSpPr>
            <p:cNvPr id="36" name="Group 191">
              <a:extLst>
                <a:ext uri="{FF2B5EF4-FFF2-40B4-BE49-F238E27FC236}">
                  <a16:creationId xmlns:a16="http://schemas.microsoft.com/office/drawing/2014/main" id="{7384E7DB-A4A1-DD40-8593-9A23A799F703}"/>
                </a:ext>
              </a:extLst>
            </p:cNvPr>
            <p:cNvGrpSpPr/>
            <p:nvPr/>
          </p:nvGrpSpPr>
          <p:grpSpPr>
            <a:xfrm>
              <a:off x="8826" y="-1"/>
              <a:ext cx="707232" cy="707233"/>
              <a:chOff x="8826" y="0"/>
              <a:chExt cx="707231" cy="707231"/>
            </a:xfrm>
          </p:grpSpPr>
          <p:sp>
            <p:nvSpPr>
              <p:cNvPr id="38" name="Shape 189">
                <a:extLst>
                  <a:ext uri="{FF2B5EF4-FFF2-40B4-BE49-F238E27FC236}">
                    <a16:creationId xmlns:a16="http://schemas.microsoft.com/office/drawing/2014/main" id="{3C129518-D3A4-5D43-9F1F-B9C4AF0CCE34}"/>
                  </a:ext>
                </a:extLst>
              </p:cNvPr>
              <p:cNvSpPr/>
              <p:nvPr/>
            </p:nvSpPr>
            <p:spPr>
              <a:xfrm>
                <a:off x="882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/>
              </a:p>
            </p:txBody>
          </p:sp>
          <p:pic>
            <p:nvPicPr>
              <p:cNvPr id="39" name="_-02.png">
                <a:extLst>
                  <a:ext uri="{FF2B5EF4-FFF2-40B4-BE49-F238E27FC236}">
                    <a16:creationId xmlns:a16="http://schemas.microsoft.com/office/drawing/2014/main" id="{4963068B-CFA6-1E46-BFB7-B6BFBF272780}"/>
                  </a:ext>
                </a:extLst>
              </p:cNvPr>
              <p:cNvPicPr/>
              <p:nvPr/>
            </p:nvPicPr>
            <p:blipFill>
              <a:blip r:embed="rId2"/>
              <a:srcRect l="24323" t="21763" r="24323" b="21763"/>
              <a:stretch>
                <a:fillRect/>
              </a:stretch>
            </p:blipFill>
            <p:spPr>
              <a:xfrm>
                <a:off x="172020" y="153919"/>
                <a:ext cx="363191" cy="3993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7" name="Shape 192">
              <a:extLst>
                <a:ext uri="{FF2B5EF4-FFF2-40B4-BE49-F238E27FC236}">
                  <a16:creationId xmlns:a16="http://schemas.microsoft.com/office/drawing/2014/main" id="{923E800B-80BA-CD40-BC72-8DA379F2CEF8}"/>
                </a:ext>
              </a:extLst>
            </p:cNvPr>
            <p:cNvSpPr/>
            <p:nvPr/>
          </p:nvSpPr>
          <p:spPr>
            <a:xfrm>
              <a:off x="171674" y="707232"/>
              <a:ext cx="471281" cy="19228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/>
                <a:t>USER</a:t>
              </a:r>
              <a:endParaRPr sz="706" dirty="0"/>
            </a:p>
          </p:txBody>
        </p: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F08B7A8-1145-5146-8327-B57256EE69BA}"/>
              </a:ext>
            </a:extLst>
          </p:cNvPr>
          <p:cNvCxnSpPr>
            <a:stCxn id="34" idx="3"/>
            <a:endCxn id="5" idx="0"/>
          </p:cNvCxnSpPr>
          <p:nvPr/>
        </p:nvCxnSpPr>
        <p:spPr>
          <a:xfrm>
            <a:off x="2627047" y="1547007"/>
            <a:ext cx="460120" cy="691195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FE2FBE0-47C5-C942-A85F-5836C8E0615D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>
            <a:off x="2627047" y="1547007"/>
            <a:ext cx="970963" cy="691195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B4B46D3-686E-3240-818E-52E942DD0D3B}"/>
              </a:ext>
            </a:extLst>
          </p:cNvPr>
          <p:cNvCxnSpPr>
            <a:cxnSpLocks/>
            <a:stCxn id="34" idx="3"/>
            <a:endCxn id="17" idx="0"/>
          </p:cNvCxnSpPr>
          <p:nvPr/>
        </p:nvCxnSpPr>
        <p:spPr>
          <a:xfrm>
            <a:off x="2627047" y="1547007"/>
            <a:ext cx="1481806" cy="691195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8D294B1-16BA-4947-B6E9-F9E2D637CAC9}"/>
              </a:ext>
            </a:extLst>
          </p:cNvPr>
          <p:cNvCxnSpPr>
            <a:cxnSpLocks/>
            <a:stCxn id="19" idx="0"/>
            <a:endCxn id="22" idx="1"/>
          </p:cNvCxnSpPr>
          <p:nvPr/>
        </p:nvCxnSpPr>
        <p:spPr>
          <a:xfrm rot="5400000" flipH="1" flipV="1">
            <a:off x="7370725" y="1048412"/>
            <a:ext cx="537946" cy="1841634"/>
          </a:xfrm>
          <a:prstGeom prst="bentConnector2">
            <a:avLst/>
          </a:prstGeom>
          <a:ln w="31750">
            <a:solidFill>
              <a:srgbClr val="7030A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6C8A02D-4A26-ED42-A724-40C5070AEEF6}"/>
              </a:ext>
            </a:extLst>
          </p:cNvPr>
          <p:cNvSpPr txBox="1"/>
          <p:nvPr/>
        </p:nvSpPr>
        <p:spPr>
          <a:xfrm>
            <a:off x="9401009" y="4095174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6DE36C-00AB-A348-98D4-C070342B003B}"/>
              </a:ext>
            </a:extLst>
          </p:cNvPr>
          <p:cNvSpPr txBox="1"/>
          <p:nvPr/>
        </p:nvSpPr>
        <p:spPr>
          <a:xfrm>
            <a:off x="6559967" y="1284115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C9DC503-13D7-5644-947E-85BCB66F24CA}"/>
              </a:ext>
            </a:extLst>
          </p:cNvPr>
          <p:cNvSpPr/>
          <p:nvPr/>
        </p:nvSpPr>
        <p:spPr bwMode="auto">
          <a:xfrm>
            <a:off x="4356603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Pending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7460D3-10DD-B24E-B060-2CF0015CED43}"/>
              </a:ext>
            </a:extLst>
          </p:cNvPr>
          <p:cNvSpPr/>
          <p:nvPr/>
        </p:nvSpPr>
        <p:spPr bwMode="auto">
          <a:xfrm>
            <a:off x="4872064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Booked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ECAC759-0601-D64D-9261-EC885EBD5C89}"/>
              </a:ext>
            </a:extLst>
          </p:cNvPr>
          <p:cNvSpPr/>
          <p:nvPr/>
        </p:nvSpPr>
        <p:spPr bwMode="auto">
          <a:xfrm>
            <a:off x="5971442" y="2238202"/>
            <a:ext cx="510843" cy="2169458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Order Assigned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503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194115</TotalTime>
  <Words>1452</Words>
  <Application>Microsoft Macintosh PowerPoint</Application>
  <PresentationFormat>Widescreen</PresentationFormat>
  <Paragraphs>700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Helvetica</vt:lpstr>
      <vt:lpstr>IBM Plex Sans</vt:lpstr>
      <vt:lpstr>Lucida Grande</vt:lpstr>
      <vt:lpstr>Menlo</vt:lpstr>
      <vt:lpstr>BLANK</vt:lpstr>
      <vt:lpstr>InterConnect Theme</vt:lpstr>
      <vt:lpstr>PowerPoint Presentation</vt:lpstr>
      <vt:lpstr>PowerPoint Presentation</vt:lpstr>
      <vt:lpstr>EDA Landscape</vt:lpstr>
      <vt:lpstr>EDA – What should we build?</vt:lpstr>
      <vt:lpstr>Why Event Driven Architecture: app today</vt:lpstr>
      <vt:lpstr>Why Event Driven Architecture: app with microservice</vt:lpstr>
      <vt:lpstr>Why Event Driven Architecture: Eventual Data Consistency</vt:lpstr>
      <vt:lpstr>Why Event Driven Architecture: Eventual Data Consistency</vt:lpstr>
      <vt:lpstr>Event Sourcing</vt:lpstr>
      <vt:lpstr>Event Sourcing</vt:lpstr>
      <vt:lpstr>Command Query Responsibility Segregation Pattern</vt:lpstr>
      <vt:lpstr>Command Query Responsibility Segregation Pattern</vt:lpstr>
      <vt:lpstr>Orders Microservice: Event Sourcing &amp; CQRS</vt:lpstr>
      <vt:lpstr>Orders Microservice: Event Sourcing &amp; CQRS</vt:lpstr>
      <vt:lpstr>Order Life Cycle</vt:lpstr>
      <vt:lpstr>Event Sourcing Pattern</vt:lpstr>
      <vt:lpstr>KContainer - HL</vt:lpstr>
      <vt:lpstr>Command Query Responsibility Segregation Pattern</vt:lpstr>
      <vt:lpstr>IBM Cloud Deployment</vt:lpstr>
      <vt:lpstr>Dependency graph</vt:lpstr>
      <vt:lpstr>Kafka Steam Architecture</vt:lpstr>
      <vt:lpstr>Kafka Topic / Partition/ Replicas</vt:lpstr>
      <vt:lpstr>Solution Run Time</vt:lpstr>
      <vt:lpstr>Remote Access to Kafka Broker</vt:lpstr>
      <vt:lpstr>EDA Landscape</vt:lpstr>
      <vt:lpstr>Container Microservice - KStreams</vt:lpstr>
      <vt:lpstr>Container Microservice </vt:lpstr>
      <vt:lpstr>Container Microservice - KStreams</vt:lpstr>
      <vt:lpstr>Container Microservice – Springboot - Postgresql</vt:lpstr>
      <vt:lpstr>Container Microservice – Springboot - Postgresql</vt:lpstr>
      <vt:lpstr>Container Microservice - Python</vt:lpstr>
      <vt:lpstr>MQ- Event Stream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Strategy</dc:title>
  <dc:creator>ADMINIBM</dc:creator>
  <cp:lastModifiedBy>Microsoft Office User</cp:lastModifiedBy>
  <cp:revision>2643</cp:revision>
  <cp:lastPrinted>2016-03-10T02:30:19Z</cp:lastPrinted>
  <dcterms:created xsi:type="dcterms:W3CDTF">2015-06-25T15:18:43Z</dcterms:created>
  <dcterms:modified xsi:type="dcterms:W3CDTF">2019-06-11T23:04:16Z</dcterms:modified>
</cp:coreProperties>
</file>